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98" r:id="rId3"/>
    <p:sldId id="303" r:id="rId4"/>
    <p:sldId id="312" r:id="rId5"/>
    <p:sldId id="301" r:id="rId6"/>
    <p:sldId id="285" r:id="rId7"/>
    <p:sldId id="302" r:id="rId8"/>
    <p:sldId id="313" r:id="rId9"/>
    <p:sldId id="282" r:id="rId10"/>
    <p:sldId id="309" r:id="rId11"/>
    <p:sldId id="31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5050"/>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87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790FA1-4906-484E-9E4B-23C2FB34F3C7}" type="datetimeFigureOut">
              <a:rPr lang="en-IE" smtClean="0"/>
              <a:t>15/05/2024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C84F2-C663-459C-97FB-D2C37D66C9C8}" type="slidenum">
              <a:rPr lang="en-IE" smtClean="0"/>
              <a:t>‹#›</a:t>
            </a:fld>
            <a:endParaRPr lang="en-IE"/>
          </a:p>
        </p:txBody>
      </p:sp>
    </p:spTree>
    <p:extLst>
      <p:ext uri="{BB962C8B-B14F-4D97-AF65-F5344CB8AC3E}">
        <p14:creationId xmlns:p14="http://schemas.microsoft.com/office/powerpoint/2010/main" val="247459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Rp7S1drKzEk&amp;ab_channel=ARCStori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An adolescent girl receives a vaccine shot at </a:t>
            </a:r>
            <a:r>
              <a:rPr lang="en-IE" dirty="0" err="1"/>
              <a:t>Longlia</a:t>
            </a:r>
            <a:r>
              <a:rPr lang="en-IE" dirty="0"/>
              <a:t> Chora </a:t>
            </a:r>
            <a:r>
              <a:rPr lang="en-IE" dirty="0" err="1"/>
              <a:t>Punjee</a:t>
            </a:r>
            <a:r>
              <a:rPr lang="en-IE" dirty="0"/>
              <a:t> (EPI Centre) in </a:t>
            </a:r>
            <a:r>
              <a:rPr lang="en-IE" dirty="0" err="1"/>
              <a:t>Sreemangal</a:t>
            </a:r>
            <a:r>
              <a:rPr lang="en-IE" dirty="0"/>
              <a:t>, Bangladesh in April 2024</a:t>
            </a:r>
          </a:p>
          <a:p>
            <a:endParaRPr lang="en-IE" dirty="0"/>
          </a:p>
        </p:txBody>
      </p:sp>
      <p:sp>
        <p:nvSpPr>
          <p:cNvPr id="4" name="Slide Number Placeholder 3"/>
          <p:cNvSpPr>
            <a:spLocks noGrp="1"/>
          </p:cNvSpPr>
          <p:nvPr>
            <p:ph type="sldNum" sz="quarter" idx="5"/>
          </p:nvPr>
        </p:nvSpPr>
        <p:spPr/>
        <p:txBody>
          <a:bodyPr/>
          <a:lstStyle/>
          <a:p>
            <a:fld id="{D4BC84F2-C663-459C-97FB-D2C37D66C9C8}" type="slidenum">
              <a:rPr lang="en-IE" smtClean="0"/>
              <a:t>1</a:t>
            </a:fld>
            <a:endParaRPr lang="en-IE"/>
          </a:p>
        </p:txBody>
      </p:sp>
    </p:spTree>
    <p:extLst>
      <p:ext uri="{BB962C8B-B14F-4D97-AF65-F5344CB8AC3E}">
        <p14:creationId xmlns:p14="http://schemas.microsoft.com/office/powerpoint/2010/main" val="110051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father and his child share a heartwarming moment at </a:t>
            </a:r>
            <a:r>
              <a:rPr lang="en-IE" dirty="0" err="1"/>
              <a:t>Moddho</a:t>
            </a:r>
            <a:r>
              <a:rPr lang="en-IE" dirty="0"/>
              <a:t> Nagar, </a:t>
            </a:r>
            <a:r>
              <a:rPr lang="en-IE" dirty="0" err="1"/>
              <a:t>Uktyargaon</a:t>
            </a:r>
            <a:r>
              <a:rPr lang="en-IE" dirty="0"/>
              <a:t>, EPI centre in </a:t>
            </a:r>
            <a:r>
              <a:rPr lang="en-IE" dirty="0" err="1"/>
              <a:t>Tahirpur</a:t>
            </a:r>
            <a:r>
              <a:rPr lang="en-IE" dirty="0"/>
              <a:t>, Sunamganj. </a:t>
            </a:r>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370280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63266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FB548E1-092D-48D6-B430-DC41D544A999}" type="slidenum">
              <a:rPr lang="en-IE" smtClean="0"/>
              <a:t>3</a:t>
            </a:fld>
            <a:endParaRPr lang="en-IE"/>
          </a:p>
        </p:txBody>
      </p:sp>
    </p:spTree>
    <p:extLst>
      <p:ext uri="{BB962C8B-B14F-4D97-AF65-F5344CB8AC3E}">
        <p14:creationId xmlns:p14="http://schemas.microsoft.com/office/powerpoint/2010/main" val="309129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Ivan (6) at a medical centre before getting his vaccination, Ukraine, April 2024. </a:t>
            </a:r>
          </a:p>
        </p:txBody>
      </p:sp>
      <p:sp>
        <p:nvSpPr>
          <p:cNvPr id="4" name="Slide Number Placeholder 3"/>
          <p:cNvSpPr>
            <a:spLocks noGrp="1"/>
          </p:cNvSpPr>
          <p:nvPr>
            <p:ph type="sldNum" sz="quarter" idx="5"/>
          </p:nvPr>
        </p:nvSpPr>
        <p:spPr/>
        <p:txBody>
          <a:bodyPr/>
          <a:lstStyle/>
          <a:p>
            <a:fld id="{D4BC84F2-C663-459C-97FB-D2C37D66C9C8}" type="slidenum">
              <a:rPr lang="en-IE" smtClean="0"/>
              <a:t>4</a:t>
            </a:fld>
            <a:endParaRPr lang="en-IE"/>
          </a:p>
        </p:txBody>
      </p:sp>
    </p:spTree>
    <p:extLst>
      <p:ext uri="{BB962C8B-B14F-4D97-AF65-F5344CB8AC3E}">
        <p14:creationId xmlns:p14="http://schemas.microsoft.com/office/powerpoint/2010/main" val="17930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hlinkClick r:id="rId3"/>
              </a:rPr>
              <a:t>https://www.youtube.com/watch?v=Rp7S1drKzEk&amp;ab_channel=ARCStories</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265452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3938787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5 years old girl smiling to the camera in the ECE classroom in Salman Al-</a:t>
            </a:r>
            <a:r>
              <a:rPr lang="en-IE" dirty="0" err="1"/>
              <a:t>Mohamadi</a:t>
            </a:r>
            <a:r>
              <a:rPr lang="en-IE" dirty="0"/>
              <a:t> Primary School in Iraq, 2024</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99596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00BA9-E7E5-3EE6-1733-74AA5DAA82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2DAFD47-A300-F48E-AC38-85C72DFE5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B415DB0-DE29-2DD2-DAD6-9DA67BFA7EAF}"/>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5" name="Footer Placeholder 4">
            <a:extLst>
              <a:ext uri="{FF2B5EF4-FFF2-40B4-BE49-F238E27FC236}">
                <a16:creationId xmlns:a16="http://schemas.microsoft.com/office/drawing/2014/main" id="{8158A98E-322F-F457-FDCF-DA143D48540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92360E7-8E7C-391F-656F-D3C27FA91B9D}"/>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268006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C9AD-F9CA-D7BD-F937-B3B7FA9D263D}"/>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79DF093-AF48-FC43-349B-68BAF9B0B7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A29EA6-95B8-67D8-E43E-D2431EE33D73}"/>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5" name="Footer Placeholder 4">
            <a:extLst>
              <a:ext uri="{FF2B5EF4-FFF2-40B4-BE49-F238E27FC236}">
                <a16:creationId xmlns:a16="http://schemas.microsoft.com/office/drawing/2014/main" id="{8345348D-AB0E-BEE5-D7BD-0E293348E4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A50DEB5-1B3D-2E24-BBBB-F0BEC7E13921}"/>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5067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C755D5-6652-DDFC-1ED5-FA4A8B643D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3AF811B-DEE1-97EF-F0F5-9FF46B1D37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3AA73A7-A728-04F7-880E-2750A54E424D}"/>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5" name="Footer Placeholder 4">
            <a:extLst>
              <a:ext uri="{FF2B5EF4-FFF2-40B4-BE49-F238E27FC236}">
                <a16:creationId xmlns:a16="http://schemas.microsoft.com/office/drawing/2014/main" id="{4719856A-EDE2-C66A-06C5-0CD83337D12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FF25966-7CA6-1336-A40F-0EF1E748861D}"/>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2669301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54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A559-4BF1-DCB1-92BF-A571B71C192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7E3B00F-441B-75EC-7861-193D4F464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8DC788F-8A5F-7A4E-D898-321F6F0FE9A4}"/>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5" name="Footer Placeholder 4">
            <a:extLst>
              <a:ext uri="{FF2B5EF4-FFF2-40B4-BE49-F238E27FC236}">
                <a16:creationId xmlns:a16="http://schemas.microsoft.com/office/drawing/2014/main" id="{BB2D3B36-CA92-97FD-88AD-F9C01675C28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61CD0A1-7654-945D-13D9-C8E4749BEA3C}"/>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1548979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BABA-8699-6856-6066-37C93BB6C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8D491CF-F468-85FB-70A9-39D80C2BDC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78442B-BF92-9A6A-A628-1506978081CA}"/>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5" name="Footer Placeholder 4">
            <a:extLst>
              <a:ext uri="{FF2B5EF4-FFF2-40B4-BE49-F238E27FC236}">
                <a16:creationId xmlns:a16="http://schemas.microsoft.com/office/drawing/2014/main" id="{B80D2B87-0590-DE7B-ACE4-A49CB421C3E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F0F745E-9AE5-C03F-5CC1-2C9DA4DF3AF8}"/>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52345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77E4-523D-819C-0EC1-82F4011FB45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A679263-89AE-0FBE-8B20-19339448A0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27DDBC7-1501-375D-6885-D5FAF706D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EF3616A-6962-3551-BECC-5459FB8ACD80}"/>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6" name="Footer Placeholder 5">
            <a:extLst>
              <a:ext uri="{FF2B5EF4-FFF2-40B4-BE49-F238E27FC236}">
                <a16:creationId xmlns:a16="http://schemas.microsoft.com/office/drawing/2014/main" id="{17087300-B206-CE0A-EC1E-0290627DB28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A4625F5-14DC-AA87-8EA2-2E6EB310FEF2}"/>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02722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BAD25-22A0-DBA4-417A-D4DF85B6AFD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76621F5-B776-A9C1-0022-770FE70B6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C81B6-7F32-79F3-E227-0FA8205951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31679A7-0F3D-3DB3-392B-5B6EE2C3A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5FBE5E-8720-2B0D-7C63-E7BEB2391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42AA2F6-4641-147D-AB55-F40A4430DCCA}"/>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8" name="Footer Placeholder 7">
            <a:extLst>
              <a:ext uri="{FF2B5EF4-FFF2-40B4-BE49-F238E27FC236}">
                <a16:creationId xmlns:a16="http://schemas.microsoft.com/office/drawing/2014/main" id="{336C2CD8-C57D-DD1E-212B-A158A33EB54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ED73600-95E4-B525-FBCD-F0EA2AF6B052}"/>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173375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092F-D8AD-6689-502E-BB45DA05583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84961294-4454-42CD-ECE1-E90D47A635F5}"/>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4" name="Footer Placeholder 3">
            <a:extLst>
              <a:ext uri="{FF2B5EF4-FFF2-40B4-BE49-F238E27FC236}">
                <a16:creationId xmlns:a16="http://schemas.microsoft.com/office/drawing/2014/main" id="{148BB192-EA8C-EB39-A3A6-B82ACA6F730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41934D9-FF06-4A58-9135-1C395FE84B77}"/>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296402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946E25-BCC0-F08C-416C-D4AF403A5075}"/>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3" name="Footer Placeholder 2">
            <a:extLst>
              <a:ext uri="{FF2B5EF4-FFF2-40B4-BE49-F238E27FC236}">
                <a16:creationId xmlns:a16="http://schemas.microsoft.com/office/drawing/2014/main" id="{1087AE21-63E1-BAE1-49B3-E1B06CE296A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3EE2CDA-91A0-1C9C-3523-146561354678}"/>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1069048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B853-1A52-A4B5-42ED-EAFA6893B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3BA470B-489C-AE76-EA98-5678E554B7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24EE686-8504-00F7-EEF0-61086A008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2F05F-7DF9-7DD8-F4BB-B4A18E1FCE82}"/>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6" name="Footer Placeholder 5">
            <a:extLst>
              <a:ext uri="{FF2B5EF4-FFF2-40B4-BE49-F238E27FC236}">
                <a16:creationId xmlns:a16="http://schemas.microsoft.com/office/drawing/2014/main" id="{2A079694-A5A2-AB14-804F-E29034D43CB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16258B4-1633-3BA9-3BE4-601900B5376D}"/>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50155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F86C-4AAF-D34A-A563-7B00B8137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D44305F-5555-101D-D8CE-888404F38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906E7692-DADF-CEAE-8C43-6F8D5F51B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D8CE74-C81F-6ACA-AFDD-9E3D7046DFFF}"/>
              </a:ext>
            </a:extLst>
          </p:cNvPr>
          <p:cNvSpPr>
            <a:spLocks noGrp="1"/>
          </p:cNvSpPr>
          <p:nvPr>
            <p:ph type="dt" sz="half" idx="10"/>
          </p:nvPr>
        </p:nvSpPr>
        <p:spPr/>
        <p:txBody>
          <a:bodyPr/>
          <a:lstStyle/>
          <a:p>
            <a:fld id="{9A8B8DAE-1069-4FEA-8C5C-AF9B8AFC8FA3}" type="datetimeFigureOut">
              <a:rPr lang="en-IE" smtClean="0"/>
              <a:t>15/05/2024</a:t>
            </a:fld>
            <a:endParaRPr lang="en-IE"/>
          </a:p>
        </p:txBody>
      </p:sp>
      <p:sp>
        <p:nvSpPr>
          <p:cNvPr id="6" name="Footer Placeholder 5">
            <a:extLst>
              <a:ext uri="{FF2B5EF4-FFF2-40B4-BE49-F238E27FC236}">
                <a16:creationId xmlns:a16="http://schemas.microsoft.com/office/drawing/2014/main" id="{59DCBA87-AAA7-3BEF-97EA-D00995BECE3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6F176CF-075F-5747-8AEE-9F9251A33B29}"/>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03329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A6FCE-C605-7247-6719-7880A33AA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2FFF8EA-09F8-3A03-764E-68B765AF6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C510B90-3BC9-C4BD-7742-5AAD4E1AB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8B8DAE-1069-4FEA-8C5C-AF9B8AFC8FA3}" type="datetimeFigureOut">
              <a:rPr lang="en-IE" smtClean="0"/>
              <a:t>15/05/2024</a:t>
            </a:fld>
            <a:endParaRPr lang="en-IE"/>
          </a:p>
        </p:txBody>
      </p:sp>
      <p:sp>
        <p:nvSpPr>
          <p:cNvPr id="5" name="Footer Placeholder 4">
            <a:extLst>
              <a:ext uri="{FF2B5EF4-FFF2-40B4-BE49-F238E27FC236}">
                <a16:creationId xmlns:a16="http://schemas.microsoft.com/office/drawing/2014/main" id="{8180B11B-1378-D497-A75C-45C6004E8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A7DB3817-F7A7-00B2-682A-3E8EE1ED1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C490EB-2D77-46FF-9308-5FA335E9C0A4}" type="slidenum">
              <a:rPr lang="en-IE" smtClean="0"/>
              <a:t>‹#›</a:t>
            </a:fld>
            <a:endParaRPr lang="en-IE"/>
          </a:p>
        </p:txBody>
      </p:sp>
    </p:spTree>
    <p:extLst>
      <p:ext uri="{BB962C8B-B14F-4D97-AF65-F5344CB8AC3E}">
        <p14:creationId xmlns:p14="http://schemas.microsoft.com/office/powerpoint/2010/main" val="1816860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2.xml"/><Relationship Id="rId7" Type="http://schemas.openxmlformats.org/officeDocument/2006/relationships/image" Target="../media/image7.jpeg"/><Relationship Id="rId2" Type="http://schemas.openxmlformats.org/officeDocument/2006/relationships/video" Target="https://www.youtube.com/embed/UHvPSwIX4aQ?feature=oembed" TargetMode="External"/><Relationship Id="rId1" Type="http://schemas.openxmlformats.org/officeDocument/2006/relationships/video" Target="https://www.youtube.com/embed/tngmO8nJwa8?feature=oembed" TargetMode="External"/><Relationship Id="rId6" Type="http://schemas.openxmlformats.org/officeDocument/2006/relationships/hyperlink" Target="https://youtu.be/tngmO8nJwa8" TargetMode="External"/><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2.xml"/><Relationship Id="rId7" Type="http://schemas.openxmlformats.org/officeDocument/2006/relationships/hyperlink" Target="https://kids.britannica.com/kids/article/Alexander-Fleming/476259" TargetMode="External"/><Relationship Id="rId2" Type="http://schemas.openxmlformats.org/officeDocument/2006/relationships/video" Target="https://www.youtube.com/embed/q5lfxiZ_B0g?feature=oembed" TargetMode="External"/><Relationship Id="rId1" Type="http://schemas.openxmlformats.org/officeDocument/2006/relationships/video" Target="https://www.youtube.com/embed/0ZWjzcsTd5M?feature=oembed" TargetMode="External"/><Relationship Id="rId6" Type="http://schemas.openxmlformats.org/officeDocument/2006/relationships/hyperlink" Target="https://www.youtube.com/watch?v=q5lfxiZ_B0g" TargetMode="External"/><Relationship Id="rId5" Type="http://schemas.openxmlformats.org/officeDocument/2006/relationships/image" Target="../media/image3.jpg"/><Relationship Id="rId4" Type="http://schemas.openxmlformats.org/officeDocument/2006/relationships/notesSlide" Target="../notesSlides/notesSlide6.xml"/><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7.xml"/><Relationship Id="rId7" Type="http://schemas.openxmlformats.org/officeDocument/2006/relationships/hyperlink" Target="https://www.youtube.com/watch?v=DGgW-f0RyfE" TargetMode="External"/><Relationship Id="rId2" Type="http://schemas.openxmlformats.org/officeDocument/2006/relationships/slideLayout" Target="../slideLayouts/slideLayout12.xml"/><Relationship Id="rId1" Type="http://schemas.openxmlformats.org/officeDocument/2006/relationships/video" Target="https://www.youtube.com/embed/DGgW-f0RyfE?feature=oembed" TargetMode="External"/><Relationship Id="rId6" Type="http://schemas.openxmlformats.org/officeDocument/2006/relationships/hyperlink" Target="https://worldslargestlesson.globalgoals.org/resource/global-goals-comic-posters/" TargetMode="External"/><Relationship Id="rId5" Type="http://schemas.openxmlformats.org/officeDocument/2006/relationships/image" Target="../media/image3.jpg"/><Relationship Id="rId4" Type="http://schemas.openxmlformats.org/officeDocument/2006/relationships/hyperlink" Target="https://www.youtube.com/watch?v=AJnmzNxB_Ec" TargetMode="Externa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799AED-0474-29D9-A1A2-1B4FA0B80EDB}"/>
              </a:ext>
            </a:extLst>
          </p:cNvPr>
          <p:cNvPicPr>
            <a:picLocks noChangeAspect="1"/>
          </p:cNvPicPr>
          <p:nvPr/>
        </p:nvPicPr>
        <p:blipFill>
          <a:blip r:embed="rId3">
            <a:extLst>
              <a:ext uri="{28A0092B-C50C-407E-A947-70E740481C1C}">
                <a14:useLocalDpi xmlns:a14="http://schemas.microsoft.com/office/drawing/2010/main" val="0"/>
              </a:ext>
            </a:extLst>
          </a:blip>
          <a:srcRect t="7849" b="7849"/>
          <a:stretch/>
        </p:blipFill>
        <p:spPr>
          <a:xfrm>
            <a:off x="20" y="-12727"/>
            <a:ext cx="12191980" cy="6856718"/>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0F777993-5FA0-DDE1-8122-9A28EC216B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7744" y="0"/>
            <a:ext cx="2384255" cy="914400"/>
          </a:xfrm>
          <a:prstGeom prst="rect">
            <a:avLst/>
          </a:prstGeom>
        </p:spPr>
      </p:pic>
      <p:sp>
        <p:nvSpPr>
          <p:cNvPr id="5" name="Rectangle 4">
            <a:extLst>
              <a:ext uri="{FF2B5EF4-FFF2-40B4-BE49-F238E27FC236}">
                <a16:creationId xmlns:a16="http://schemas.microsoft.com/office/drawing/2014/main" id="{7FE816FB-C280-8B4C-3D5A-8892D77D3DB3}"/>
              </a:ext>
            </a:extLst>
          </p:cNvPr>
          <p:cNvSpPr/>
          <p:nvPr/>
        </p:nvSpPr>
        <p:spPr>
          <a:xfrm>
            <a:off x="0" y="5572015"/>
            <a:ext cx="5474841"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b="1" dirty="0">
                <a:latin typeface="Arial" panose="020B0604020202020204" pitchFamily="34" charset="0"/>
                <a:cs typeface="Arial" panose="020B0604020202020204" pitchFamily="34" charset="0"/>
              </a:rPr>
              <a:t>ARTICLE IN FOCUS</a:t>
            </a:r>
          </a:p>
        </p:txBody>
      </p:sp>
      <p:sp>
        <p:nvSpPr>
          <p:cNvPr id="2" name="TextBox 1">
            <a:extLst>
              <a:ext uri="{FF2B5EF4-FFF2-40B4-BE49-F238E27FC236}">
                <a16:creationId xmlns:a16="http://schemas.microsoft.com/office/drawing/2014/main" id="{F0181B4A-DA16-BCA9-36FD-ED5DFF496A91}"/>
              </a:ext>
            </a:extLst>
          </p:cNvPr>
          <p:cNvSpPr txBox="1"/>
          <p:nvPr/>
        </p:nvSpPr>
        <p:spPr>
          <a:xfrm>
            <a:off x="10880291" y="6597770"/>
            <a:ext cx="1551709" cy="246221"/>
          </a:xfrm>
          <a:prstGeom prst="rect">
            <a:avLst/>
          </a:prstGeom>
          <a:noFill/>
        </p:spPr>
        <p:txBody>
          <a:bodyPr wrap="square" rtlCol="0">
            <a:spAutoFit/>
          </a:bodyPr>
          <a:lstStyle/>
          <a:p>
            <a:r>
              <a:rPr lang="en-IE" sz="1000" dirty="0">
                <a:solidFill>
                  <a:schemeClr val="bg1"/>
                </a:solidFill>
              </a:rPr>
              <a:t>UNICEF/UNI561424</a:t>
            </a:r>
          </a:p>
        </p:txBody>
      </p:sp>
    </p:spTree>
    <p:extLst>
      <p:ext uri="{BB962C8B-B14F-4D97-AF65-F5344CB8AC3E}">
        <p14:creationId xmlns:p14="http://schemas.microsoft.com/office/powerpoint/2010/main" val="278096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1994259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4E42-07C7-83CE-4A6E-169AFE634EB9}"/>
              </a:ext>
            </a:extLst>
          </p:cNvPr>
          <p:cNvSpPr txBox="1"/>
          <p:nvPr/>
        </p:nvSpPr>
        <p:spPr>
          <a:xfrm>
            <a:off x="9623818" y="6627168"/>
            <a:ext cx="1288473"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UNICEF/UNI561995</a:t>
            </a:r>
          </a:p>
        </p:txBody>
      </p:sp>
      <p:sp>
        <p:nvSpPr>
          <p:cNvPr id="3" name="TextBox 2">
            <a:extLst>
              <a:ext uri="{FF2B5EF4-FFF2-40B4-BE49-F238E27FC236}">
                <a16:creationId xmlns:a16="http://schemas.microsoft.com/office/drawing/2014/main" id="{47B2DC3B-7AC9-9AA8-7E61-5CE90658FCB9}"/>
              </a:ext>
            </a:extLst>
          </p:cNvPr>
          <p:cNvSpPr txBox="1"/>
          <p:nvPr/>
        </p:nvSpPr>
        <p:spPr>
          <a:xfrm>
            <a:off x="1756525" y="249365"/>
            <a:ext cx="3699163" cy="769441"/>
          </a:xfrm>
          <a:prstGeom prst="rect">
            <a:avLst/>
          </a:prstGeom>
          <a:noFill/>
        </p:spPr>
        <p:txBody>
          <a:bodyPr wrap="square" rtlCol="0">
            <a:spAutoFit/>
          </a:bodyPr>
          <a:lstStyle/>
          <a:p>
            <a:pPr algn="l"/>
            <a:r>
              <a:rPr lang="en-IE" sz="4400" dirty="0">
                <a:solidFill>
                  <a:schemeClr val="bg1"/>
                </a:solidFill>
                <a:latin typeface="Univers Next Pro Condensed" panose="020B0906030202020203" pitchFamily="34" charset="0"/>
              </a:rPr>
              <a:t>THANK YOU! </a:t>
            </a:r>
          </a:p>
        </p:txBody>
      </p:sp>
      <p:pic>
        <p:nvPicPr>
          <p:cNvPr id="4" name="Picture 3" descr="Graphical user interface, text&#10;&#10;Description automatically generated">
            <a:extLst>
              <a:ext uri="{FF2B5EF4-FFF2-40B4-BE49-F238E27FC236}">
                <a16:creationId xmlns:a16="http://schemas.microsoft.com/office/drawing/2014/main" id="{282C346B-B922-A239-E79E-3B60133EE5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914DEE8A-D5D5-B661-835B-517501DA45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3456" y="5883563"/>
            <a:ext cx="1118544" cy="974437"/>
          </a:xfrm>
          <a:prstGeom prst="rect">
            <a:avLst/>
          </a:prstGeom>
        </p:spPr>
      </p:pic>
    </p:spTree>
    <p:extLst>
      <p:ext uri="{BB962C8B-B14F-4D97-AF65-F5344CB8AC3E}">
        <p14:creationId xmlns:p14="http://schemas.microsoft.com/office/powerpoint/2010/main" val="97906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442857" cy="5878532"/>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dirty="0">
              <a:solidFill>
                <a:schemeClr val="bg1"/>
              </a:solidFill>
              <a:latin typeface="Arial" panose="020B0604020202020204" pitchFamily="34" charset="0"/>
              <a:cs typeface="Arial" panose="020B0604020202020204" pitchFamily="34" charset="0"/>
            </a:endParaRPr>
          </a:p>
          <a:p>
            <a:pPr algn="l"/>
            <a:r>
              <a:rPr lang="en-IE" dirty="0">
                <a:solidFill>
                  <a:schemeClr val="bg1"/>
                </a:solidFill>
                <a:latin typeface="Arial" panose="020B0604020202020204" pitchFamily="34" charset="0"/>
                <a:cs typeface="Arial" panose="020B0604020202020204" pitchFamily="34" charset="0"/>
              </a:rPr>
              <a:t>Conversations about the issues linked to the use of medicines and drugs can be difficult for children and young people. </a:t>
            </a:r>
          </a:p>
          <a:p>
            <a:pPr algn="l"/>
            <a:endParaRPr lang="en-IE" dirty="0">
              <a:solidFill>
                <a:schemeClr val="bg1"/>
              </a:solidFill>
              <a:latin typeface="Arial" panose="020B0604020202020204" pitchFamily="34" charset="0"/>
              <a:cs typeface="Arial" panose="020B0604020202020204" pitchFamily="34" charset="0"/>
            </a:endParaRPr>
          </a:p>
          <a:p>
            <a:pPr algn="l"/>
            <a:r>
              <a:rPr lang="en-IE" dirty="0">
                <a:solidFill>
                  <a:schemeClr val="bg1"/>
                </a:solidFill>
                <a:latin typeface="Arial" panose="020B0604020202020204" pitchFamily="34" charset="0"/>
                <a:cs typeface="Arial" panose="020B0604020202020204" pitchFamily="34" charset="0"/>
              </a:rPr>
              <a:t>Before you begin consider the situations your learners may bring with them into these discussions and have supports and safeguarding measures in place. </a:t>
            </a:r>
          </a:p>
          <a:p>
            <a:endParaRPr lang="en-IE" dirty="0">
              <a:solidFill>
                <a:schemeClr val="bg1"/>
              </a:solidFill>
              <a:latin typeface="Arial" panose="020B0604020202020204" pitchFamily="34" charset="0"/>
              <a:cs typeface="Arial" panose="020B0604020202020204" pitchFamily="34" charset="0"/>
            </a:endParaRPr>
          </a:p>
          <a:p>
            <a:r>
              <a:rPr lang="en-IE"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dirty="0">
              <a:solidFill>
                <a:schemeClr val="bg1"/>
              </a:solidFill>
              <a:latin typeface="Arial" panose="020B0604020202020204" pitchFamily="34" charset="0"/>
              <a:cs typeface="Arial" panose="020B0604020202020204" pitchFamily="34" charset="0"/>
            </a:endParaRPr>
          </a:p>
          <a:p>
            <a:r>
              <a:rPr lang="en-IE" dirty="0">
                <a:solidFill>
                  <a:schemeClr val="bg1"/>
                </a:solidFill>
                <a:latin typeface="Arial" panose="020B0604020202020204" pitchFamily="34" charset="0"/>
                <a:cs typeface="Arial" panose="020B0604020202020204" pitchFamily="34" charset="0"/>
              </a:rPr>
              <a:t>This resource was developed by UNICEF UK and adapted by UNICEF Ireland.</a:t>
            </a:r>
          </a:p>
          <a:p>
            <a:pPr algn="l"/>
            <a:endParaRPr lang="en-IE" sz="2000" dirty="0">
              <a:solidFill>
                <a:schemeClr val="bg1"/>
              </a:solidFill>
              <a:latin typeface="Arial" panose="020B0604020202020204" pitchFamily="34" charset="0"/>
              <a:cs typeface="Arial" panose="020B0604020202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340" y="0"/>
            <a:ext cx="2016659" cy="773421"/>
          </a:xfrm>
          <a:prstGeom prst="rect">
            <a:avLst/>
          </a:prstGeom>
        </p:spPr>
      </p:pic>
      <p:sp>
        <p:nvSpPr>
          <p:cNvPr id="5" name="TextBox 4">
            <a:extLst>
              <a:ext uri="{FF2B5EF4-FFF2-40B4-BE49-F238E27FC236}">
                <a16:creationId xmlns:a16="http://schemas.microsoft.com/office/drawing/2014/main" id="{BA7B666D-1E45-60C7-0F56-BC5BCC0A291F}"/>
              </a:ext>
            </a:extLst>
          </p:cNvPr>
          <p:cNvSpPr txBox="1"/>
          <p:nvPr/>
        </p:nvSpPr>
        <p:spPr>
          <a:xfrm>
            <a:off x="7051523" y="1437153"/>
            <a:ext cx="4944533" cy="4031873"/>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Introducing Articles 24 &amp; 33</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3 – Exploring the Articled</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5 – Some Possible Answers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6,7,8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9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Further Support </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69252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0DC25-71B2-7C77-F69E-BA3B75CD87D4}"/>
              </a:ext>
            </a:extLst>
          </p:cNvPr>
          <p:cNvSpPr txBox="1"/>
          <p:nvPr/>
        </p:nvSpPr>
        <p:spPr>
          <a:xfrm>
            <a:off x="2037132" y="666924"/>
            <a:ext cx="7418895" cy="584775"/>
          </a:xfrm>
          <a:prstGeom prst="rect">
            <a:avLst/>
          </a:prstGeom>
          <a:solidFill>
            <a:schemeClr val="bg1"/>
          </a:solidFill>
        </p:spPr>
        <p:txBody>
          <a:bodyPr wrap="square" rtlCol="0">
            <a:spAutoFit/>
          </a:bodyPr>
          <a:lstStyle/>
          <a:p>
            <a:pPr algn="ctr"/>
            <a:r>
              <a:rPr lang="en-IE" sz="3200" b="1" dirty="0">
                <a:solidFill>
                  <a:srgbClr val="00B0F0"/>
                </a:solidFill>
              </a:rPr>
              <a:t>ARTICLES 24 &amp; 33</a:t>
            </a:r>
          </a:p>
        </p:txBody>
      </p:sp>
      <p:pic>
        <p:nvPicPr>
          <p:cNvPr id="3" name="Picture 2" descr="Graphical user interface, text&#10;&#10;Description automatically generated">
            <a:extLst>
              <a:ext uri="{FF2B5EF4-FFF2-40B4-BE49-F238E27FC236}">
                <a16:creationId xmlns:a16="http://schemas.microsoft.com/office/drawing/2014/main" id="{FAADF357-725C-8843-E8A1-44970598F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3068" y="0"/>
            <a:ext cx="1978932" cy="758952"/>
          </a:xfrm>
          <a:prstGeom prst="rect">
            <a:avLst/>
          </a:prstGeom>
        </p:spPr>
      </p:pic>
      <p:pic>
        <p:nvPicPr>
          <p:cNvPr id="5" name="Picture 4">
            <a:extLst>
              <a:ext uri="{FF2B5EF4-FFF2-40B4-BE49-F238E27FC236}">
                <a16:creationId xmlns:a16="http://schemas.microsoft.com/office/drawing/2014/main" id="{DA321828-1D77-48F5-438D-F6A1AB562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33155" y="1538639"/>
            <a:ext cx="2096506" cy="2795835"/>
          </a:xfrm>
          <a:prstGeom prst="rect">
            <a:avLst/>
          </a:prstGeom>
        </p:spPr>
      </p:pic>
      <p:sp>
        <p:nvSpPr>
          <p:cNvPr id="9" name="TextBox 8">
            <a:extLst>
              <a:ext uri="{FF2B5EF4-FFF2-40B4-BE49-F238E27FC236}">
                <a16:creationId xmlns:a16="http://schemas.microsoft.com/office/drawing/2014/main" id="{2558D471-D2AF-60B0-0B5A-E1A444EB20C1}"/>
              </a:ext>
            </a:extLst>
          </p:cNvPr>
          <p:cNvSpPr txBox="1"/>
          <p:nvPr/>
        </p:nvSpPr>
        <p:spPr>
          <a:xfrm>
            <a:off x="1753162" y="4527790"/>
            <a:ext cx="3275948" cy="2308324"/>
          </a:xfrm>
          <a:prstGeom prst="rect">
            <a:avLst/>
          </a:prstGeom>
          <a:noFill/>
        </p:spPr>
        <p:txBody>
          <a:bodyPr wrap="square" rtlCol="0">
            <a:spAutoFit/>
          </a:bodyPr>
          <a:lstStyle/>
          <a:p>
            <a:pPr fontAlgn="base"/>
            <a:r>
              <a:rPr lang="en-GB" b="1" i="0" dirty="0">
                <a:effectLst/>
                <a:latin typeface="Arial" panose="020B0604020202020204" pitchFamily="34" charset="0"/>
                <a:ea typeface="Calibri" panose="020F0502020204030204" pitchFamily="34" charset="0"/>
                <a:cs typeface="Arial" panose="020B0604020202020204" pitchFamily="34" charset="0"/>
              </a:rPr>
              <a:t>Article </a:t>
            </a:r>
            <a:r>
              <a:rPr lang="en-GB" b="1" dirty="0">
                <a:latin typeface="Arial" panose="020B0604020202020204" pitchFamily="34" charset="0"/>
                <a:ea typeface="Calibri" panose="020F0502020204030204" pitchFamily="34" charset="0"/>
                <a:cs typeface="Arial" panose="020B0604020202020204" pitchFamily="34" charset="0"/>
              </a:rPr>
              <a:t>24</a:t>
            </a:r>
            <a:r>
              <a:rPr lang="en-GB" b="1" i="0" dirty="0">
                <a:effectLst/>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Children have the right to the best health care possible, clean water to drink, healthy food and a clean and safe environment to live in. All adults and children should have information about how to stay safe and healthy. </a:t>
            </a:r>
            <a:endParaRPr lang="en-GB" sz="1800" b="0" i="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02EA605-A054-AE04-8E44-2C80E177DF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65505" y="1539623"/>
            <a:ext cx="2096507" cy="2793865"/>
          </a:xfrm>
          <a:prstGeom prst="rect">
            <a:avLst/>
          </a:prstGeom>
        </p:spPr>
      </p:pic>
      <p:sp>
        <p:nvSpPr>
          <p:cNvPr id="10" name="TextBox 9">
            <a:extLst>
              <a:ext uri="{FF2B5EF4-FFF2-40B4-BE49-F238E27FC236}">
                <a16:creationId xmlns:a16="http://schemas.microsoft.com/office/drawing/2014/main" id="{63161F7F-7353-3C73-83B7-ADF88A921383}"/>
              </a:ext>
            </a:extLst>
          </p:cNvPr>
          <p:cNvSpPr txBox="1"/>
          <p:nvPr/>
        </p:nvSpPr>
        <p:spPr>
          <a:xfrm>
            <a:off x="7351776" y="4527790"/>
            <a:ext cx="3275948" cy="1200329"/>
          </a:xfrm>
          <a:prstGeom prst="rect">
            <a:avLst/>
          </a:prstGeom>
          <a:noFill/>
        </p:spPr>
        <p:txBody>
          <a:bodyPr wrap="square" rtlCol="0">
            <a:spAutoFit/>
          </a:bodyPr>
          <a:lstStyle/>
          <a:p>
            <a:r>
              <a:rPr lang="en-IE" b="1" dirty="0">
                <a:latin typeface="Arial" panose="020B0604020202020204" pitchFamily="34" charset="0"/>
                <a:cs typeface="Arial" panose="020B0604020202020204" pitchFamily="34" charset="0"/>
              </a:rPr>
              <a:t>Article 33</a:t>
            </a:r>
            <a:r>
              <a:rPr lang="en-IE" dirty="0"/>
              <a:t>: </a:t>
            </a:r>
            <a:r>
              <a:rPr lang="en-IE" dirty="0">
                <a:latin typeface="Arial" panose="020B0604020202020204" pitchFamily="34" charset="0"/>
                <a:cs typeface="Arial" panose="020B0604020202020204" pitchFamily="34" charset="0"/>
              </a:rPr>
              <a:t>Governments must protect children from taking, making, carrying or selling harmful drugs.</a:t>
            </a:r>
          </a:p>
        </p:txBody>
      </p:sp>
    </p:spTree>
    <p:extLst>
      <p:ext uri="{BB962C8B-B14F-4D97-AF65-F5344CB8AC3E}">
        <p14:creationId xmlns:p14="http://schemas.microsoft.com/office/powerpoint/2010/main" val="22885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1EE31619-694A-A5DE-2837-6E0F25AF47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579" y="-19004"/>
            <a:ext cx="2813421" cy="1078992"/>
          </a:xfrm>
          <a:prstGeom prst="rect">
            <a:avLst/>
          </a:prstGeom>
        </p:spPr>
      </p:pic>
      <p:sp>
        <p:nvSpPr>
          <p:cNvPr id="3" name="TextBox 2">
            <a:extLst>
              <a:ext uri="{FF2B5EF4-FFF2-40B4-BE49-F238E27FC236}">
                <a16:creationId xmlns:a16="http://schemas.microsoft.com/office/drawing/2014/main" id="{EF31FDBD-EF1A-4E4A-60E5-01BB50559563}"/>
              </a:ext>
            </a:extLst>
          </p:cNvPr>
          <p:cNvSpPr txBox="1"/>
          <p:nvPr/>
        </p:nvSpPr>
        <p:spPr>
          <a:xfrm>
            <a:off x="348343" y="413657"/>
            <a:ext cx="8066314" cy="646331"/>
          </a:xfrm>
          <a:prstGeom prst="rect">
            <a:avLst/>
          </a:prstGeom>
          <a:noFill/>
        </p:spPr>
        <p:txBody>
          <a:bodyPr wrap="square" rtlCol="0">
            <a:spAutoFit/>
          </a:bodyPr>
          <a:lstStyle/>
          <a:p>
            <a:r>
              <a:rPr lang="en-IE" sz="3600" b="1" dirty="0">
                <a:solidFill>
                  <a:schemeClr val="bg1"/>
                </a:solidFill>
                <a:latin typeface="Arial" panose="020B0604020202020204" pitchFamily="34" charset="0"/>
                <a:cs typeface="Arial" panose="020B0604020202020204" pitchFamily="34" charset="0"/>
              </a:rPr>
              <a:t>EXPLORING ARTICLES 24 &amp; 33 </a:t>
            </a:r>
          </a:p>
        </p:txBody>
      </p:sp>
      <p:sp>
        <p:nvSpPr>
          <p:cNvPr id="4" name="TextBox 3">
            <a:extLst>
              <a:ext uri="{FF2B5EF4-FFF2-40B4-BE49-F238E27FC236}">
                <a16:creationId xmlns:a16="http://schemas.microsoft.com/office/drawing/2014/main" id="{F7344267-D2E1-1D74-D802-88D1BE415301}"/>
              </a:ext>
            </a:extLst>
          </p:cNvPr>
          <p:cNvSpPr txBox="1"/>
          <p:nvPr/>
        </p:nvSpPr>
        <p:spPr>
          <a:xfrm>
            <a:off x="494647" y="1746450"/>
            <a:ext cx="3461658" cy="3416320"/>
          </a:xfrm>
          <a:prstGeom prst="rect">
            <a:avLst/>
          </a:prstGeom>
          <a:noFill/>
        </p:spPr>
        <p:txBody>
          <a:bodyPr wrap="square" rtlCol="0">
            <a:spAutoFit/>
          </a:bodyPr>
          <a:lstStyle/>
          <a:p>
            <a:r>
              <a:rPr lang="en-GB" sz="24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People use medicines, vaccines and drugs for lots of different positive reasons. What reasons can you think of?</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sz="2400" b="1" dirty="0">
              <a:solidFill>
                <a:schemeClr val="bg1"/>
              </a:solidFill>
            </a:endParaRPr>
          </a:p>
          <a:p>
            <a:r>
              <a:rPr lang="en-IE" sz="2400" b="1" dirty="0">
                <a:solidFill>
                  <a:schemeClr val="bg1"/>
                </a:solidFill>
                <a:latin typeface="Arial" panose="020B0604020202020204" pitchFamily="34" charset="0"/>
                <a:cs typeface="Arial" panose="020B0604020202020204" pitchFamily="34" charset="0"/>
              </a:rPr>
              <a:t>Have a think and write down some answers!  </a:t>
            </a:r>
          </a:p>
        </p:txBody>
      </p:sp>
      <p:pic>
        <p:nvPicPr>
          <p:cNvPr id="6" name="Picture 5">
            <a:extLst>
              <a:ext uri="{FF2B5EF4-FFF2-40B4-BE49-F238E27FC236}">
                <a16:creationId xmlns:a16="http://schemas.microsoft.com/office/drawing/2014/main" id="{CEDDC61C-1110-7AF5-3849-E51ED6EAA3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37531" y="1654862"/>
            <a:ext cx="7154250" cy="4769500"/>
          </a:xfrm>
          <a:prstGeom prst="rect">
            <a:avLst/>
          </a:prstGeom>
        </p:spPr>
      </p:pic>
      <p:sp>
        <p:nvSpPr>
          <p:cNvPr id="8" name="TextBox 7">
            <a:extLst>
              <a:ext uri="{FF2B5EF4-FFF2-40B4-BE49-F238E27FC236}">
                <a16:creationId xmlns:a16="http://schemas.microsoft.com/office/drawing/2014/main" id="{8FDE9BF6-934B-1D5B-F797-A6578E232033}"/>
              </a:ext>
            </a:extLst>
          </p:cNvPr>
          <p:cNvSpPr txBox="1"/>
          <p:nvPr/>
        </p:nvSpPr>
        <p:spPr>
          <a:xfrm>
            <a:off x="10785289" y="6424362"/>
            <a:ext cx="1754909" cy="230832"/>
          </a:xfrm>
          <a:prstGeom prst="rect">
            <a:avLst/>
          </a:prstGeom>
          <a:noFill/>
        </p:spPr>
        <p:txBody>
          <a:bodyPr wrap="square" rtlCol="0">
            <a:spAutoFit/>
          </a:bodyPr>
          <a:lstStyle/>
          <a:p>
            <a:r>
              <a:rPr lang="en-IE" sz="900" dirty="0">
                <a:solidFill>
                  <a:schemeClr val="bg1"/>
                </a:solidFill>
              </a:rPr>
              <a:t>UNICEF/UNI562395</a:t>
            </a:r>
          </a:p>
        </p:txBody>
      </p:sp>
    </p:spTree>
    <p:extLst>
      <p:ext uri="{BB962C8B-B14F-4D97-AF65-F5344CB8AC3E}">
        <p14:creationId xmlns:p14="http://schemas.microsoft.com/office/powerpoint/2010/main" val="102264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833C70-21E8-803B-C726-421073E9FCD2}"/>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ARTICLE 30</a:t>
            </a:r>
          </a:p>
        </p:txBody>
      </p:sp>
      <p:sp>
        <p:nvSpPr>
          <p:cNvPr id="3" name="TextBox 2">
            <a:extLst>
              <a:ext uri="{FF2B5EF4-FFF2-40B4-BE49-F238E27FC236}">
                <a16:creationId xmlns:a16="http://schemas.microsoft.com/office/drawing/2014/main" id="{4B8C1774-B8EC-21F8-DF3B-FBD00014E85A}"/>
              </a:ext>
            </a:extLst>
          </p:cNvPr>
          <p:cNvSpPr txBox="1"/>
          <p:nvPr/>
        </p:nvSpPr>
        <p:spPr>
          <a:xfrm>
            <a:off x="528636" y="1294703"/>
            <a:ext cx="4628560" cy="523220"/>
          </a:xfrm>
          <a:prstGeom prst="rect">
            <a:avLst/>
          </a:prstGeom>
          <a:noFill/>
        </p:spPr>
        <p:txBody>
          <a:bodyPr wrap="square" rtlCol="0">
            <a:spAutoFit/>
          </a:bodyPr>
          <a:lstStyle/>
          <a:p>
            <a:r>
              <a:rPr lang="en-IE" sz="2800" b="1" dirty="0">
                <a:solidFill>
                  <a:srgbClr val="00B0F0"/>
                </a:solidFill>
              </a:rPr>
              <a:t>Did you think of these? </a:t>
            </a:r>
          </a:p>
        </p:txBody>
      </p:sp>
      <p:sp>
        <p:nvSpPr>
          <p:cNvPr id="4" name="Text Placeholder 4">
            <a:extLst>
              <a:ext uri="{FF2B5EF4-FFF2-40B4-BE49-F238E27FC236}">
                <a16:creationId xmlns:a16="http://schemas.microsoft.com/office/drawing/2014/main" id="{2440B2AB-8A92-9054-7260-2E0A2084143F}"/>
              </a:ext>
            </a:extLst>
          </p:cNvPr>
          <p:cNvSpPr txBox="1">
            <a:spLocks/>
          </p:cNvSpPr>
          <p:nvPr/>
        </p:nvSpPr>
        <p:spPr>
          <a:xfrm>
            <a:off x="528636" y="2001456"/>
            <a:ext cx="11471580" cy="4369629"/>
          </a:xfrm>
          <a:prstGeom prst="rect">
            <a:avLst/>
          </a:prstGeom>
        </p:spPr>
        <p:txBody>
          <a:bodyPr vert="horz" lIns="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buFont typeface="Symbol" panose="05050102010706020507" pitchFamily="18" charset="2"/>
              <a:buChar char="·"/>
            </a:pPr>
            <a:endParaRPr lang="en-GB" sz="14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To treat an illness. </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To protect them from infection and possible illness.</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To make sure they get the right vitamins. </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To help them sleep better.</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To feel relief from pain. </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To help treat serious mental ill-health </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To protect them from allergies or allergic reaction</a:t>
            </a:r>
          </a:p>
          <a:p>
            <a:pPr marL="342900" indent="-342900">
              <a:lnSpc>
                <a:spcPct val="107000"/>
              </a:lnSpc>
              <a:buFont typeface="Symbol" panose="05050102010706020507" pitchFamily="18" charset="2"/>
              <a:buChar char=""/>
            </a:pPr>
            <a:endParaRPr lang="en-GB" sz="2000" dirty="0">
              <a:solidFill>
                <a:srgbClr val="000000"/>
              </a:solidFill>
              <a:cs typeface="Arial" panose="020B0604020202020204" pitchFamily="34" charset="0"/>
            </a:endParaRPr>
          </a:p>
        </p:txBody>
      </p:sp>
      <p:sp>
        <p:nvSpPr>
          <p:cNvPr id="5" name="TextBox 4">
            <a:extLst>
              <a:ext uri="{FF2B5EF4-FFF2-40B4-BE49-F238E27FC236}">
                <a16:creationId xmlns:a16="http://schemas.microsoft.com/office/drawing/2014/main" id="{CFF1ECFC-578F-C358-8BFE-68F0E93FB0B0}"/>
              </a:ext>
            </a:extLst>
          </p:cNvPr>
          <p:cNvSpPr txBox="1"/>
          <p:nvPr/>
        </p:nvSpPr>
        <p:spPr>
          <a:xfrm>
            <a:off x="7364276" y="5809672"/>
            <a:ext cx="3860800" cy="400110"/>
          </a:xfrm>
          <a:prstGeom prst="rect">
            <a:avLst/>
          </a:prstGeom>
          <a:noFill/>
        </p:spPr>
        <p:txBody>
          <a:bodyPr wrap="square" rtlCol="0">
            <a:spAutoFit/>
          </a:bodyPr>
          <a:lstStyle/>
          <a:p>
            <a:r>
              <a:rPr lang="en-IE" sz="2000" b="1" dirty="0">
                <a:solidFill>
                  <a:srgbClr val="00B0F0"/>
                </a:solidFill>
              </a:rPr>
              <a:t>What else did you think of? </a:t>
            </a:r>
          </a:p>
        </p:txBody>
      </p:sp>
    </p:spTree>
    <p:extLst>
      <p:ext uri="{BB962C8B-B14F-4D97-AF65-F5344CB8AC3E}">
        <p14:creationId xmlns:p14="http://schemas.microsoft.com/office/powerpoint/2010/main" val="2463598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115748" y="4281153"/>
            <a:ext cx="4618767" cy="24130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4930038" y="4312371"/>
            <a:ext cx="6997244" cy="24130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6582845" y="1588153"/>
            <a:ext cx="5265212" cy="2585323"/>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i="0" dirty="0">
                <a:solidFill>
                  <a:schemeClr val="bg1"/>
                </a:solidFill>
                <a:effectLst/>
                <a:latin typeface="Arial" panose="020B0604020202020204" pitchFamily="34" charset="0"/>
                <a:cs typeface="Arial" panose="020B0604020202020204" pitchFamily="34" charset="0"/>
              </a:rPr>
              <a:t>Think about the different ways you keep healthy. </a:t>
            </a:r>
            <a:r>
              <a:rPr lang="en-GB" sz="2000" dirty="0">
                <a:solidFill>
                  <a:schemeClr val="bg1"/>
                </a:solidFill>
                <a:latin typeface="Arial" panose="020B0604020202020204" pitchFamily="34" charset="0"/>
                <a:cs typeface="Arial" panose="020B0604020202020204" pitchFamily="34" charset="0"/>
              </a:rPr>
              <a:t>Make </a:t>
            </a:r>
            <a:r>
              <a:rPr lang="en-GB" sz="2000" b="0" i="0" dirty="0">
                <a:solidFill>
                  <a:schemeClr val="bg1"/>
                </a:solidFill>
                <a:effectLst/>
                <a:latin typeface="Arial" panose="020B0604020202020204" pitchFamily="34" charset="0"/>
                <a:cs typeface="Arial" panose="020B0604020202020204" pitchFamily="34" charset="0"/>
              </a:rPr>
              <a:t>a poster to share in school or at home about your favourite activity and how it is good for you! Can you also link this to your rights? </a:t>
            </a:r>
            <a:endParaRPr lang="en-GB" sz="2000" dirty="0">
              <a:solidFill>
                <a:schemeClr val="bg1"/>
              </a:solidFill>
              <a:latin typeface="Arial" panose="020B0604020202020204" pitchFamily="34" charset="0"/>
              <a:cs typeface="Arial" panose="020B0604020202020204" pitchFamily="34" charset="0"/>
            </a:endParaRPr>
          </a:p>
          <a:p>
            <a:pPr algn="ctr"/>
            <a:endParaRPr lang="en-GB" b="0" i="0" dirty="0">
              <a:solidFill>
                <a:schemeClr val="bg1"/>
              </a:solidFill>
              <a:effectLst/>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2" name="TextBox 1">
            <a:extLst>
              <a:ext uri="{FF2B5EF4-FFF2-40B4-BE49-F238E27FC236}">
                <a16:creationId xmlns:a16="http://schemas.microsoft.com/office/drawing/2014/main" id="{8F943CDD-9592-C75A-7CB5-A020391DF3B2}"/>
              </a:ext>
            </a:extLst>
          </p:cNvPr>
          <p:cNvSpPr txBox="1"/>
          <p:nvPr/>
        </p:nvSpPr>
        <p:spPr>
          <a:xfrm>
            <a:off x="264718" y="4363822"/>
            <a:ext cx="4215865" cy="2492990"/>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cs typeface="Arial" panose="020B0604020202020204" pitchFamily="34" charset="0"/>
              </a:rPr>
              <a:t>Lots of people, things and actions help us to stay healthy or get better when we are unwell or injured. </a:t>
            </a:r>
            <a:r>
              <a:rPr lang="en-GB" sz="2000" dirty="0">
                <a:solidFill>
                  <a:srgbClr val="000000"/>
                </a:solidFill>
                <a:latin typeface="Arial" panose="020B0604020202020204" pitchFamily="34" charset="0"/>
                <a:cs typeface="Arial" panose="020B0604020202020204" pitchFamily="34" charset="0"/>
              </a:rPr>
              <a:t>Create a poster listing these</a:t>
            </a:r>
            <a:r>
              <a:rPr lang="en-GB" sz="2000" b="0" i="0" dirty="0">
                <a:solidFill>
                  <a:srgbClr val="000000"/>
                </a:solidFill>
                <a:effectLst/>
                <a:latin typeface="Arial" panose="020B0604020202020204" pitchFamily="34" charset="0"/>
                <a:cs typeface="Arial" panose="020B0604020202020204" pitchFamily="34" charset="0"/>
              </a:rPr>
              <a:t>, connecting to Article 24. Here are a few ideas to get you started: Doctor, dentist, inhaler, crutches. </a:t>
            </a:r>
            <a:endParaRPr lang="en-GB" sz="20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430F0AB2-D7A0-4AB6-3ADE-7FD2C6BD6181}"/>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6" name="TextBox 5">
            <a:extLst>
              <a:ext uri="{FF2B5EF4-FFF2-40B4-BE49-F238E27FC236}">
                <a16:creationId xmlns:a16="http://schemas.microsoft.com/office/drawing/2014/main" id="{FD931FD5-4F01-5843-DD93-62CA5F768EFE}"/>
              </a:ext>
            </a:extLst>
          </p:cNvPr>
          <p:cNvSpPr txBox="1"/>
          <p:nvPr/>
        </p:nvSpPr>
        <p:spPr>
          <a:xfrm>
            <a:off x="67397" y="1593513"/>
            <a:ext cx="6347260" cy="2585323"/>
          </a:xfrm>
          <a:prstGeom prst="rect">
            <a:avLst/>
          </a:prstGeom>
          <a:solidFill>
            <a:srgbClr val="002060"/>
          </a:solidFill>
        </p:spPr>
        <p:txBody>
          <a:bodyPr wrap="square" rtlCol="0">
            <a:spAutoFit/>
          </a:bodyPr>
          <a:lstStyle/>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IE" dirty="0">
              <a:solidFill>
                <a:schemeClr val="bg1"/>
              </a:solidFill>
            </a:endParaRPr>
          </a:p>
          <a:p>
            <a:endParaRPr lang="en-IE" dirty="0">
              <a:solidFill>
                <a:schemeClr val="bg1"/>
              </a:solidFill>
            </a:endParaRPr>
          </a:p>
          <a:p>
            <a:endParaRPr lang="en-IE" dirty="0">
              <a:solidFill>
                <a:schemeClr val="bg1"/>
              </a:solidFill>
            </a:endParaRPr>
          </a:p>
          <a:p>
            <a:endParaRPr lang="en-IE" dirty="0">
              <a:solidFill>
                <a:schemeClr val="bg1"/>
              </a:solidFill>
            </a:endParaRPr>
          </a:p>
        </p:txBody>
      </p:sp>
      <p:sp>
        <p:nvSpPr>
          <p:cNvPr id="8" name="TextBox 7">
            <a:extLst>
              <a:ext uri="{FF2B5EF4-FFF2-40B4-BE49-F238E27FC236}">
                <a16:creationId xmlns:a16="http://schemas.microsoft.com/office/drawing/2014/main" id="{0C252421-8130-80A8-866A-D3B9E83301E7}"/>
              </a:ext>
            </a:extLst>
          </p:cNvPr>
          <p:cNvSpPr txBox="1"/>
          <p:nvPr/>
        </p:nvSpPr>
        <p:spPr>
          <a:xfrm>
            <a:off x="264718" y="1757429"/>
            <a:ext cx="2848850" cy="2246769"/>
          </a:xfrm>
          <a:prstGeom prst="rect">
            <a:avLst/>
          </a:prstGeom>
          <a:noFill/>
        </p:spPr>
        <p:txBody>
          <a:bodyPr wrap="square" rtlCol="0">
            <a:spAutoFit/>
          </a:bodyPr>
          <a:lstStyle/>
          <a:p>
            <a:r>
              <a:rPr lang="en-GB" sz="2000" b="0" i="0" dirty="0">
                <a:solidFill>
                  <a:schemeClr val="bg1"/>
                </a:solidFill>
                <a:effectLst/>
                <a:latin typeface="Arial" panose="020B0604020202020204" pitchFamily="34" charset="0"/>
                <a:cs typeface="Arial" panose="020B0604020202020204" pitchFamily="34" charset="0"/>
              </a:rPr>
              <a:t>Read or listen to </a:t>
            </a:r>
            <a:r>
              <a:rPr lang="en-GB" sz="2000" b="0" i="0" dirty="0">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Joe Wicks’ Burpee Bears</a:t>
            </a:r>
            <a:r>
              <a:rPr lang="en-GB" sz="2000" b="0" i="0" dirty="0">
                <a:solidFill>
                  <a:schemeClr val="bg1"/>
                </a:solidFill>
                <a:effectLst/>
                <a:latin typeface="Arial" panose="020B0604020202020204" pitchFamily="34" charset="0"/>
                <a:cs typeface="Arial" panose="020B0604020202020204" pitchFamily="34" charset="0"/>
              </a:rPr>
              <a:t>. Talk about or write down the different things the bears did to help them to be healthy? </a:t>
            </a:r>
          </a:p>
        </p:txBody>
      </p:sp>
      <p:pic>
        <p:nvPicPr>
          <p:cNvPr id="15" name="Online Media 14" title="Feel Good Week - Joe Wicks The Burpee Bears">
            <a:hlinkClick r:id="" action="ppaction://media"/>
            <a:extLst>
              <a:ext uri="{FF2B5EF4-FFF2-40B4-BE49-F238E27FC236}">
                <a16:creationId xmlns:a16="http://schemas.microsoft.com/office/drawing/2014/main" id="{5020338E-91FC-9B91-D93D-3C894954F28D}"/>
              </a:ext>
            </a:extLst>
          </p:cNvPr>
          <p:cNvPicPr>
            <a:picLocks noRot="1" noChangeAspect="1"/>
          </p:cNvPicPr>
          <p:nvPr>
            <a:videoFile r:link="rId1"/>
          </p:nvPr>
        </p:nvPicPr>
        <p:blipFill>
          <a:blip r:embed="rId7"/>
          <a:stretch>
            <a:fillRect/>
          </a:stretch>
        </p:blipFill>
        <p:spPr>
          <a:xfrm>
            <a:off x="2979986" y="2060151"/>
            <a:ext cx="2982432" cy="1685078"/>
          </a:xfrm>
          <a:prstGeom prst="rect">
            <a:avLst/>
          </a:prstGeom>
        </p:spPr>
      </p:pic>
      <p:pic>
        <p:nvPicPr>
          <p:cNvPr id="16" name="Online Media 15" title="For Kids 5-8 Years Old: Using and Keeping Medicine Safe">
            <a:hlinkClick r:id="" action="ppaction://media"/>
            <a:extLst>
              <a:ext uri="{FF2B5EF4-FFF2-40B4-BE49-F238E27FC236}">
                <a16:creationId xmlns:a16="http://schemas.microsoft.com/office/drawing/2014/main" id="{82DBB845-23D0-12C3-C4A3-918032F983CD}"/>
              </a:ext>
            </a:extLst>
          </p:cNvPr>
          <p:cNvPicPr>
            <a:picLocks noRot="1" noChangeAspect="1"/>
          </p:cNvPicPr>
          <p:nvPr>
            <a:videoFile r:link="rId2"/>
          </p:nvPr>
        </p:nvPicPr>
        <p:blipFill>
          <a:blip r:embed="rId8"/>
          <a:stretch>
            <a:fillRect/>
          </a:stretch>
        </p:blipFill>
        <p:spPr>
          <a:xfrm>
            <a:off x="8779678" y="4511564"/>
            <a:ext cx="3147604" cy="1778400"/>
          </a:xfrm>
          <a:prstGeom prst="rect">
            <a:avLst/>
          </a:prstGeom>
        </p:spPr>
      </p:pic>
      <p:sp>
        <p:nvSpPr>
          <p:cNvPr id="17" name="TextBox 16">
            <a:extLst>
              <a:ext uri="{FF2B5EF4-FFF2-40B4-BE49-F238E27FC236}">
                <a16:creationId xmlns:a16="http://schemas.microsoft.com/office/drawing/2014/main" id="{A406CB72-EAB7-5330-130D-E9D304BA8160}"/>
              </a:ext>
            </a:extLst>
          </p:cNvPr>
          <p:cNvSpPr txBox="1"/>
          <p:nvPr/>
        </p:nvSpPr>
        <p:spPr>
          <a:xfrm>
            <a:off x="5164259" y="4381624"/>
            <a:ext cx="3653668" cy="2523768"/>
          </a:xfrm>
          <a:prstGeom prst="rect">
            <a:avLst/>
          </a:prstGeom>
          <a:noFill/>
        </p:spPr>
        <p:txBody>
          <a:bodyPr wrap="square" rtlCol="0">
            <a:spAutoFit/>
          </a:bodyPr>
          <a:lstStyle/>
          <a:p>
            <a:r>
              <a:rPr lang="en-GB" sz="2000" b="0" i="0" dirty="0">
                <a:solidFill>
                  <a:schemeClr val="tx1"/>
                </a:solidFill>
                <a:effectLst/>
                <a:latin typeface="Arial" panose="020B0604020202020204" pitchFamily="34" charset="0"/>
                <a:cs typeface="Arial" panose="020B0604020202020204" pitchFamily="34" charset="0"/>
              </a:rPr>
              <a:t>Most of us have medicines at home to use when we are poorly. It’s important that these are kept in a safe place so young children cannot access them. </a:t>
            </a:r>
            <a:r>
              <a:rPr lang="en-GB" sz="2000" dirty="0">
                <a:solidFill>
                  <a:schemeClr val="tx1"/>
                </a:solidFill>
                <a:latin typeface="Arial" panose="020B0604020202020204" pitchFamily="34" charset="0"/>
                <a:cs typeface="Arial" panose="020B0604020202020204" pitchFamily="34" charset="0"/>
              </a:rPr>
              <a:t>Listen to Denver the Dog discuss this further. </a:t>
            </a:r>
          </a:p>
          <a:p>
            <a:endParaRPr lang="en-IE" dirty="0"/>
          </a:p>
        </p:txBody>
      </p:sp>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video>
              <p:cMediaNode vol="80000">
                <p:cTn id="17" fill="hold" display="0">
                  <p:stCondLst>
                    <p:cond delay="indefinite"/>
                  </p:stCondLst>
                </p:cTn>
                <p:tgtEl>
                  <p:spTgt spid="16"/>
                </p:tgtEl>
              </p:cMediaNode>
            </p:video>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4710545" y="4363618"/>
            <a:ext cx="7086057" cy="2373933"/>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cs typeface="Arial" panose="020B0604020202020204"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115748" y="1537201"/>
            <a:ext cx="6091179" cy="2594067"/>
          </a:xfrm>
          <a:prstGeom prst="rect">
            <a:avLst/>
          </a:prstGeom>
          <a:solidFill>
            <a:srgbClr val="00B0F0"/>
          </a:solidFill>
        </p:spPr>
        <p:txBody>
          <a:bodyPr wrap="square" rtlCol="0">
            <a:spAutoFit/>
          </a:bodyPr>
          <a:lstStyle/>
          <a:p>
            <a:endParaRPr lang="en-GB" sz="1800" b="1" dirty="0">
              <a:solidFill>
                <a:srgbClr val="00AEEF"/>
              </a:solidFill>
              <a:latin typeface="Arial"/>
              <a:cs typeface="Arial"/>
            </a:endParaRPr>
          </a:p>
        </p:txBody>
      </p:sp>
      <p:sp>
        <p:nvSpPr>
          <p:cNvPr id="16" name="TextBox 15">
            <a:extLst>
              <a:ext uri="{FF2B5EF4-FFF2-40B4-BE49-F238E27FC236}">
                <a16:creationId xmlns:a16="http://schemas.microsoft.com/office/drawing/2014/main" id="{73639E71-775A-7EE6-4BDE-1DEDC54DAFD0}"/>
              </a:ext>
            </a:extLst>
          </p:cNvPr>
          <p:cNvSpPr txBox="1"/>
          <p:nvPr/>
        </p:nvSpPr>
        <p:spPr>
          <a:xfrm>
            <a:off x="115749" y="4379456"/>
            <a:ext cx="4354624" cy="2388099"/>
          </a:xfrm>
          <a:prstGeom prst="rect">
            <a:avLst/>
          </a:prstGeom>
          <a:solidFill>
            <a:srgbClr val="002060"/>
          </a:solidFill>
        </p:spPr>
        <p:txBody>
          <a:bodyPr wrap="square" rtlCol="0">
            <a:spAutoFit/>
          </a:bodyPr>
          <a:lstStyle/>
          <a:p>
            <a:endParaRPr lang="en-IE" dirty="0"/>
          </a:p>
        </p:txBody>
      </p:sp>
      <p:sp>
        <p:nvSpPr>
          <p:cNvPr id="15" name="TextBox 14">
            <a:extLst>
              <a:ext uri="{FF2B5EF4-FFF2-40B4-BE49-F238E27FC236}">
                <a16:creationId xmlns:a16="http://schemas.microsoft.com/office/drawing/2014/main" id="{E4106570-2CB7-981D-3AA1-8EC77B730918}"/>
              </a:ext>
            </a:extLst>
          </p:cNvPr>
          <p:cNvSpPr txBox="1"/>
          <p:nvPr/>
        </p:nvSpPr>
        <p:spPr>
          <a:xfrm>
            <a:off x="255735" y="4551564"/>
            <a:ext cx="3651247" cy="2215991"/>
          </a:xfrm>
          <a:prstGeom prst="rect">
            <a:avLst/>
          </a:prstGeom>
          <a:noFill/>
        </p:spPr>
        <p:txBody>
          <a:bodyPr wrap="square" rtlCol="0">
            <a:spAutoFit/>
          </a:bodyPr>
          <a:lstStyle/>
          <a:p>
            <a:pPr algn="ctr"/>
            <a:r>
              <a:rPr lang="en-GB" sz="2000" b="0" i="0" dirty="0">
                <a:solidFill>
                  <a:schemeClr val="bg1"/>
                </a:solidFill>
                <a:effectLst/>
                <a:latin typeface="Arial" panose="020B0604020202020204" pitchFamily="34" charset="0"/>
                <a:cs typeface="Arial" panose="020B0604020202020204" pitchFamily="34" charset="0"/>
              </a:rPr>
              <a:t>Discuss in groups what you can do if you are worried about someone’s health. </a:t>
            </a:r>
          </a:p>
          <a:p>
            <a:pPr algn="ctr"/>
            <a:endParaRPr lang="en-GB" sz="2000" dirty="0">
              <a:solidFill>
                <a:schemeClr val="bg1"/>
              </a:solidFill>
              <a:latin typeface="Arial" panose="020B0604020202020204" pitchFamily="34" charset="0"/>
              <a:cs typeface="Arial" panose="020B0604020202020204" pitchFamily="34" charset="0"/>
            </a:endParaRPr>
          </a:p>
          <a:p>
            <a:pPr algn="ctr"/>
            <a:r>
              <a:rPr lang="en-GB" sz="2000" b="0" i="0" dirty="0">
                <a:solidFill>
                  <a:schemeClr val="bg1"/>
                </a:solidFill>
                <a:effectLst/>
                <a:latin typeface="Arial" panose="020B0604020202020204" pitchFamily="34" charset="0"/>
                <a:cs typeface="Arial" panose="020B0604020202020204" pitchFamily="34" charset="0"/>
              </a:rPr>
              <a:t>Who would you talk to? Where can you go for support?  </a:t>
            </a:r>
            <a:endParaRPr lang="en-GB" sz="2000" dirty="0">
              <a:solidFill>
                <a:schemeClr val="bg1"/>
              </a:solidFill>
              <a:latin typeface="Arial" panose="020B0604020202020204" pitchFamily="34" charset="0"/>
              <a:cs typeface="Arial" panose="020B0604020202020204" pitchFamily="34" charset="0"/>
            </a:endParaRPr>
          </a:p>
          <a:p>
            <a:endParaRPr lang="en-IE" dirty="0"/>
          </a:p>
        </p:txBody>
      </p:sp>
      <p:sp>
        <p:nvSpPr>
          <p:cNvPr id="3" name="TextBox 2">
            <a:extLst>
              <a:ext uri="{FF2B5EF4-FFF2-40B4-BE49-F238E27FC236}">
                <a16:creationId xmlns:a16="http://schemas.microsoft.com/office/drawing/2014/main" id="{FE21B0AA-5A8C-BDEE-96C0-C091CB2CA711}"/>
              </a:ext>
            </a:extLst>
          </p:cNvPr>
          <p:cNvSpPr txBox="1"/>
          <p:nvPr/>
        </p:nvSpPr>
        <p:spPr>
          <a:xfrm>
            <a:off x="6395230" y="1537200"/>
            <a:ext cx="5370653" cy="2594067"/>
          </a:xfrm>
          <a:prstGeom prst="rect">
            <a:avLst/>
          </a:prstGeom>
          <a:solidFill>
            <a:schemeClr val="accent2"/>
          </a:solidFill>
        </p:spPr>
        <p:txBody>
          <a:bodyPr wrap="square" rtlCol="0">
            <a:spAutoFit/>
          </a:bodyPr>
          <a:lstStyle/>
          <a:p>
            <a:endParaRPr lang="en-IE" dirty="0"/>
          </a:p>
        </p:txBody>
      </p:sp>
      <p:sp>
        <p:nvSpPr>
          <p:cNvPr id="11" name="TextBox 10">
            <a:extLst>
              <a:ext uri="{FF2B5EF4-FFF2-40B4-BE49-F238E27FC236}">
                <a16:creationId xmlns:a16="http://schemas.microsoft.com/office/drawing/2014/main" id="{B6155623-6BF2-A8B1-D102-50F0340C4136}"/>
              </a:ext>
            </a:extLst>
          </p:cNvPr>
          <p:cNvSpPr txBox="1"/>
          <p:nvPr/>
        </p:nvSpPr>
        <p:spPr>
          <a:xfrm>
            <a:off x="92456" y="1502413"/>
            <a:ext cx="3101680" cy="3000821"/>
          </a:xfrm>
          <a:prstGeom prst="rect">
            <a:avLst/>
          </a:prstGeom>
          <a:noFill/>
        </p:spPr>
        <p:txBody>
          <a:bodyPr wrap="square" rtlCol="0">
            <a:spAutoFit/>
          </a:bodyPr>
          <a:lstStyle/>
          <a:p>
            <a:r>
              <a:rPr lang="en-GB" sz="1900" b="0" i="0" dirty="0">
                <a:solidFill>
                  <a:schemeClr val="bg1"/>
                </a:solidFill>
                <a:effectLst/>
                <a:latin typeface="Arial"/>
                <a:cs typeface="Arial"/>
              </a:rPr>
              <a:t>Drugs and medicines can help your body, but also harm your body. As a class talk about being safe and healthy. Watch </a:t>
            </a:r>
            <a:r>
              <a:rPr lang="en-GB" sz="1900" b="0" i="0" dirty="0">
                <a:solidFill>
                  <a:schemeClr val="bg1"/>
                </a:solidFill>
                <a:effectLst/>
                <a:latin typeface="Arial"/>
                <a:cs typeface="Arial"/>
                <a:hlinkClick r:id="rId6"/>
              </a:rPr>
              <a:t>this video, </a:t>
            </a:r>
            <a:r>
              <a:rPr lang="en-GB" sz="1900" b="0" i="0" dirty="0">
                <a:solidFill>
                  <a:schemeClr val="bg1"/>
                </a:solidFill>
                <a:effectLst/>
                <a:latin typeface="Arial"/>
                <a:cs typeface="Arial"/>
              </a:rPr>
              <a:t>and discuss medicines and why taking some substances can be dangerous. </a:t>
            </a:r>
            <a:endParaRPr lang="en-GB" sz="1900" dirty="0">
              <a:latin typeface="Arial" panose="020B0604020202020204" pitchFamily="34" charset="0"/>
              <a:cs typeface="Arial" panose="020B0604020202020204" pitchFamily="34" charset="0"/>
            </a:endParaRPr>
          </a:p>
          <a:p>
            <a:endParaRPr lang="en-IE" dirty="0"/>
          </a:p>
        </p:txBody>
      </p:sp>
      <p:sp>
        <p:nvSpPr>
          <p:cNvPr id="17" name="TextBox 16">
            <a:extLst>
              <a:ext uri="{FF2B5EF4-FFF2-40B4-BE49-F238E27FC236}">
                <a16:creationId xmlns:a16="http://schemas.microsoft.com/office/drawing/2014/main" id="{C2C879A9-1415-11F6-2A27-7361EC769A21}"/>
              </a:ext>
            </a:extLst>
          </p:cNvPr>
          <p:cNvSpPr txBox="1"/>
          <p:nvPr/>
        </p:nvSpPr>
        <p:spPr>
          <a:xfrm>
            <a:off x="4774123" y="4557842"/>
            <a:ext cx="3335050" cy="2031325"/>
          </a:xfrm>
          <a:prstGeom prst="rect">
            <a:avLst/>
          </a:prstGeom>
          <a:noFill/>
        </p:spPr>
        <p:txBody>
          <a:bodyPr wrap="square" rtlCol="0">
            <a:spAutoFit/>
          </a:bodyPr>
          <a:lstStyle/>
          <a:p>
            <a:r>
              <a:rPr lang="en-GB" sz="1800" b="0" i="0" dirty="0">
                <a:solidFill>
                  <a:srgbClr val="000000"/>
                </a:solidFill>
                <a:effectLst/>
                <a:latin typeface="Arial"/>
                <a:cs typeface="Arial"/>
              </a:rPr>
              <a:t>Alexander Fleming discovered penicillin in 1928. Read about him and watch the video in this </a:t>
            </a:r>
            <a:r>
              <a:rPr lang="en-GB" sz="1800" b="0" i="0" dirty="0">
                <a:solidFill>
                  <a:srgbClr val="000000"/>
                </a:solidFill>
                <a:effectLst/>
                <a:latin typeface="Arial"/>
                <a:cs typeface="Arial"/>
                <a:hlinkClick r:id="rId7"/>
              </a:rPr>
              <a:t>profile</a:t>
            </a:r>
            <a:r>
              <a:rPr lang="en-GB" sz="1800" b="0" i="0" dirty="0">
                <a:solidFill>
                  <a:srgbClr val="000000"/>
                </a:solidFill>
                <a:effectLst/>
                <a:latin typeface="Arial"/>
                <a:cs typeface="Arial"/>
              </a:rPr>
              <a:t>. Research how penicillin and antibiotics are used today. Create a fact file to share the importance of antibiotics</a:t>
            </a:r>
            <a:endParaRPr lang="en-GB" sz="1400" dirty="0">
              <a:latin typeface="Arial"/>
              <a:cs typeface="Arial"/>
            </a:endParaRPr>
          </a:p>
        </p:txBody>
      </p:sp>
      <p:pic>
        <p:nvPicPr>
          <p:cNvPr id="18" name="Online Media 17" title="Alexander Fleming and the Accidental Mould Juice – The Serendipity of Science (2/3)">
            <a:hlinkClick r:id="" action="ppaction://media"/>
            <a:extLst>
              <a:ext uri="{FF2B5EF4-FFF2-40B4-BE49-F238E27FC236}">
                <a16:creationId xmlns:a16="http://schemas.microsoft.com/office/drawing/2014/main" id="{F944A154-6AA2-F886-FC60-3C99CED56BF5}"/>
              </a:ext>
            </a:extLst>
          </p:cNvPr>
          <p:cNvPicPr>
            <a:picLocks noRot="1" noChangeAspect="1"/>
          </p:cNvPicPr>
          <p:nvPr>
            <a:videoFile r:link="rId1"/>
          </p:nvPr>
        </p:nvPicPr>
        <p:blipFill>
          <a:blip r:embed="rId8"/>
          <a:stretch>
            <a:fillRect/>
          </a:stretch>
        </p:blipFill>
        <p:spPr>
          <a:xfrm>
            <a:off x="8209165" y="4534921"/>
            <a:ext cx="3556718" cy="2009550"/>
          </a:xfrm>
          <a:prstGeom prst="rect">
            <a:avLst/>
          </a:prstGeom>
        </p:spPr>
      </p:pic>
      <p:sp>
        <p:nvSpPr>
          <p:cNvPr id="19" name="TextBox 18">
            <a:extLst>
              <a:ext uri="{FF2B5EF4-FFF2-40B4-BE49-F238E27FC236}">
                <a16:creationId xmlns:a16="http://schemas.microsoft.com/office/drawing/2014/main" id="{E9D531DF-F17D-AEFC-2951-47620CD1B6CD}"/>
              </a:ext>
            </a:extLst>
          </p:cNvPr>
          <p:cNvSpPr txBox="1"/>
          <p:nvPr/>
        </p:nvSpPr>
        <p:spPr>
          <a:xfrm>
            <a:off x="6441647" y="1528956"/>
            <a:ext cx="5324235" cy="2431435"/>
          </a:xfrm>
          <a:prstGeom prst="rect">
            <a:avLst/>
          </a:prstGeom>
          <a:noFill/>
        </p:spPr>
        <p:txBody>
          <a:bodyPr wrap="square" rtlCol="0">
            <a:spAutoFit/>
          </a:bodyPr>
          <a:lstStyle/>
          <a:p>
            <a:r>
              <a:rPr lang="en-GB" sz="1900" b="0" i="0" dirty="0">
                <a:effectLst/>
                <a:latin typeface="Arial"/>
                <a:cs typeface="Arial"/>
              </a:rPr>
              <a:t>It is illegal to sell cigarettes/vaping products to someone under 18, and smoking has been banned in enclosed public spaces and workplaces. The Government recently announced plans to increase the legal age </a:t>
            </a:r>
            <a:r>
              <a:rPr lang="en-GB" sz="1900" dirty="0">
                <a:latin typeface="Arial"/>
                <a:cs typeface="Arial"/>
              </a:rPr>
              <a:t>to purchase cigarettes </a:t>
            </a:r>
            <a:r>
              <a:rPr lang="en-GB" sz="1900" b="0" i="0" dirty="0">
                <a:effectLst/>
                <a:latin typeface="Arial"/>
                <a:cs typeface="Arial"/>
              </a:rPr>
              <a:t>to 21. As a class, research the impact of smoking and debate whether </a:t>
            </a:r>
            <a:r>
              <a:rPr lang="en-GB" sz="1900" dirty="0">
                <a:latin typeface="Arial"/>
                <a:cs typeface="Arial"/>
              </a:rPr>
              <a:t>increasing the legal age would be a good idea.</a:t>
            </a:r>
            <a:endParaRPr lang="en-IE" sz="1900" dirty="0"/>
          </a:p>
        </p:txBody>
      </p:sp>
      <p:pic>
        <p:nvPicPr>
          <p:cNvPr id="20" name="Online Media 19" title="What are medicines and drugs BBC Bitesize">
            <a:hlinkClick r:id="" action="ppaction://media"/>
            <a:extLst>
              <a:ext uri="{FF2B5EF4-FFF2-40B4-BE49-F238E27FC236}">
                <a16:creationId xmlns:a16="http://schemas.microsoft.com/office/drawing/2014/main" id="{394117CA-E87E-9B51-4429-46903B9D0F0C}"/>
              </a:ext>
            </a:extLst>
          </p:cNvPr>
          <p:cNvPicPr>
            <a:picLocks noRot="1" noChangeAspect="1"/>
          </p:cNvPicPr>
          <p:nvPr>
            <a:videoFile r:link="rId2"/>
          </p:nvPr>
        </p:nvPicPr>
        <p:blipFill>
          <a:blip r:embed="rId9"/>
          <a:stretch>
            <a:fillRect/>
          </a:stretch>
        </p:blipFill>
        <p:spPr>
          <a:xfrm>
            <a:off x="3189226" y="1903050"/>
            <a:ext cx="2992179" cy="1690585"/>
          </a:xfrm>
          <a:prstGeom prst="rect">
            <a:avLst/>
          </a:prstGeom>
        </p:spPr>
      </p:pic>
    </p:spTree>
    <p:extLst>
      <p:ext uri="{BB962C8B-B14F-4D97-AF65-F5344CB8AC3E}">
        <p14:creationId xmlns:p14="http://schemas.microsoft.com/office/powerpoint/2010/main" val="13666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8"/>
                </p:tgtEl>
              </p:cMediaNode>
            </p:video>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
                                        </p:tgtEl>
                                      </p:cBhvr>
                                    </p:cmd>
                                  </p:childTnLst>
                                </p:cTn>
                              </p:par>
                            </p:childTnLst>
                          </p:cTn>
                        </p:par>
                      </p:childTnLst>
                    </p:cTn>
                  </p:par>
                </p:childTnLst>
              </p:cTn>
              <p:nextCondLst>
                <p:cond evt="onClick" delay="0">
                  <p:tgtEl>
                    <p:spTgt spid="18"/>
                  </p:tgtEl>
                </p:cond>
              </p:nextCondLst>
            </p:seq>
            <p:video>
              <p:cMediaNode vol="80000">
                <p:cTn id="17" fill="hold" display="0">
                  <p:stCondLst>
                    <p:cond delay="indefinite"/>
                  </p:stCondLst>
                </p:cTn>
                <p:tgtEl>
                  <p:spTgt spid="20"/>
                </p:tgtEl>
              </p:cMediaNode>
            </p:video>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hlinkClick r:id="rId4"/>
            <a:extLst>
              <a:ext uri="{FF2B5EF4-FFF2-40B4-BE49-F238E27FC236}">
                <a16:creationId xmlns:a16="http://schemas.microsoft.com/office/drawing/2014/main" id="{361FE6CB-9549-435F-808B-9DF9FF0075B2}"/>
              </a:ext>
            </a:extLst>
          </p:cNvPr>
          <p:cNvSpPr/>
          <p:nvPr/>
        </p:nvSpPr>
        <p:spPr>
          <a:xfrm>
            <a:off x="363903" y="1604278"/>
            <a:ext cx="6824580" cy="259461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4525820" y="4335204"/>
            <a:ext cx="7427480" cy="23478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4" name="TextBox 3">
            <a:extLst>
              <a:ext uri="{FF2B5EF4-FFF2-40B4-BE49-F238E27FC236}">
                <a16:creationId xmlns:a16="http://schemas.microsoft.com/office/drawing/2014/main" id="{671CD3D1-915B-CA39-07AC-D80343215ABD}"/>
              </a:ext>
            </a:extLst>
          </p:cNvPr>
          <p:cNvSpPr txBox="1"/>
          <p:nvPr/>
        </p:nvSpPr>
        <p:spPr>
          <a:xfrm>
            <a:off x="363902" y="4343186"/>
            <a:ext cx="4094976" cy="2327649"/>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7322529" y="1610986"/>
            <a:ext cx="4669161" cy="2585323"/>
          </a:xfrm>
          <a:prstGeom prst="rect">
            <a:avLst/>
          </a:prstGeom>
          <a:solidFill>
            <a:srgbClr val="00B0F0"/>
          </a:solidFill>
        </p:spPr>
        <p:txBody>
          <a:bodyPr wrap="square" rtlCol="0">
            <a:spAutoFit/>
          </a:bodyPr>
          <a:lstStyle/>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sp>
        <p:nvSpPr>
          <p:cNvPr id="11" name="TextBox 10">
            <a:extLst>
              <a:ext uri="{FF2B5EF4-FFF2-40B4-BE49-F238E27FC236}">
                <a16:creationId xmlns:a16="http://schemas.microsoft.com/office/drawing/2014/main" id="{4663C014-CF43-DAA2-C21C-E6F791F4D34C}"/>
              </a:ext>
            </a:extLst>
          </p:cNvPr>
          <p:cNvSpPr txBox="1"/>
          <p:nvPr/>
        </p:nvSpPr>
        <p:spPr>
          <a:xfrm>
            <a:off x="7570947" y="4534094"/>
            <a:ext cx="4443769" cy="2200602"/>
          </a:xfrm>
          <a:prstGeom prst="rect">
            <a:avLst/>
          </a:prstGeom>
          <a:noFill/>
        </p:spPr>
        <p:txBody>
          <a:bodyPr wrap="square" rtlCol="0">
            <a:spAutoFit/>
          </a:bodyPr>
          <a:lstStyle/>
          <a:p>
            <a:r>
              <a:rPr lang="en-GB" sz="2000" b="0" i="0" dirty="0">
                <a:solidFill>
                  <a:srgbClr val="000000"/>
                </a:solidFill>
                <a:effectLst/>
                <a:latin typeface="Arial" panose="020B0604020202020204" pitchFamily="34" charset="0"/>
                <a:cs typeface="Arial" panose="020B0604020202020204" pitchFamily="34" charset="0"/>
              </a:rPr>
              <a:t>Global Goal 3 is Good Health and Wellbeing. </a:t>
            </a:r>
            <a:r>
              <a:rPr lang="en-GB" sz="2000" b="0" i="0" dirty="0">
                <a:solidFill>
                  <a:srgbClr val="000000"/>
                </a:solidFill>
                <a:effectLst/>
                <a:latin typeface="Arial" panose="020B0604020202020204" pitchFamily="34" charset="0"/>
                <a:cs typeface="Arial" panose="020B0604020202020204" pitchFamily="34" charset="0"/>
                <a:hlinkClick r:id="rId6"/>
              </a:rPr>
              <a:t>Look</a:t>
            </a:r>
            <a:r>
              <a:rPr lang="en-GB" sz="2000" b="0" i="0" dirty="0">
                <a:solidFill>
                  <a:srgbClr val="000000"/>
                </a:solidFill>
                <a:effectLst/>
                <a:latin typeface="Arial" panose="020B0604020202020204" pitchFamily="34" charset="0"/>
                <a:cs typeface="Arial" panose="020B0604020202020204" pitchFamily="34" charset="0"/>
              </a:rPr>
              <a:t> at the comic poster for this goal and think about how this links to Articles 24 and 33. </a:t>
            </a:r>
            <a:r>
              <a:rPr lang="en-GB" sz="2000" dirty="0">
                <a:effectLst/>
                <a:latin typeface="Arial" panose="020B0604020202020204" pitchFamily="34" charset="0"/>
                <a:ea typeface="Arial" panose="020B0604020202020204" pitchFamily="34" charset="0"/>
              </a:rPr>
              <a:t>Create your own comic strip to share with your class or the wider school.</a:t>
            </a:r>
            <a:r>
              <a:rPr lang="en-GB" sz="2000" b="0" i="0" dirty="0">
                <a:solidFill>
                  <a:srgbClr val="000000"/>
                </a:solidFill>
                <a:effectLst/>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a:p>
            <a:endParaRPr lang="en-IE" sz="1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70EE9CA-C9D0-BCAD-9A7F-E6D53618AD92}"/>
              </a:ext>
            </a:extLst>
          </p:cNvPr>
          <p:cNvSpPr txBox="1"/>
          <p:nvPr/>
        </p:nvSpPr>
        <p:spPr>
          <a:xfrm>
            <a:off x="375494" y="1688191"/>
            <a:ext cx="4083383" cy="2554545"/>
          </a:xfrm>
          <a:prstGeom prst="rect">
            <a:avLst/>
          </a:prstGeom>
          <a:noFill/>
        </p:spPr>
        <p:txBody>
          <a:bodyPr wrap="square" rtlCol="0">
            <a:spAutoFit/>
          </a:bodyPr>
          <a:lstStyle/>
          <a:p>
            <a:r>
              <a:rPr lang="en-IE" sz="2000" dirty="0">
                <a:latin typeface="Arial" panose="020B0604020202020204" pitchFamily="34" charset="0"/>
                <a:cs typeface="Arial" panose="020B0604020202020204" pitchFamily="34" charset="0"/>
                <a:hlinkClick r:id="rId7"/>
              </a:rPr>
              <a:t>Listen to </a:t>
            </a:r>
            <a:r>
              <a:rPr lang="en-IE" sz="2000" dirty="0" err="1">
                <a:latin typeface="Arial" panose="020B0604020202020204" pitchFamily="34" charset="0"/>
                <a:cs typeface="Arial" panose="020B0604020202020204" pitchFamily="34" charset="0"/>
                <a:hlinkClick r:id="rId7"/>
              </a:rPr>
              <a:t>Salia</a:t>
            </a:r>
            <a:r>
              <a:rPr lang="en-IE" sz="2000" dirty="0">
                <a:latin typeface="Arial" panose="020B0604020202020204" pitchFamily="34" charset="0"/>
                <a:cs typeface="Arial" panose="020B0604020202020204" pitchFamily="34" charset="0"/>
                <a:hlinkClick r:id="rId7"/>
              </a:rPr>
              <a:t> </a:t>
            </a:r>
            <a:r>
              <a:rPr lang="en-IE" sz="2000" dirty="0">
                <a:latin typeface="Arial" panose="020B0604020202020204" pitchFamily="34" charset="0"/>
                <a:cs typeface="Arial" panose="020B0604020202020204" pitchFamily="34" charset="0"/>
              </a:rPr>
              <a:t>describe how she coped when her parents were suffering from alcohol addiction, and how she helped other children in similar situations. </a:t>
            </a:r>
            <a:r>
              <a:rPr lang="en-IE" sz="2000" dirty="0" err="1">
                <a:latin typeface="Arial" panose="020B0604020202020204" pitchFamily="34" charset="0"/>
                <a:cs typeface="Arial" panose="020B0604020202020204" pitchFamily="34" charset="0"/>
              </a:rPr>
              <a:t>Salia</a:t>
            </a:r>
            <a:r>
              <a:rPr lang="en-IE" sz="2000" dirty="0">
                <a:latin typeface="Arial" panose="020B0604020202020204" pitchFamily="34" charset="0"/>
                <a:cs typeface="Arial" panose="020B0604020202020204" pitchFamily="34" charset="0"/>
              </a:rPr>
              <a:t> is incredibly resilient. Create a class display about the things will help nurture resilience.</a:t>
            </a:r>
          </a:p>
        </p:txBody>
      </p:sp>
      <p:sp>
        <p:nvSpPr>
          <p:cNvPr id="17" name="TextBox 16">
            <a:extLst>
              <a:ext uri="{FF2B5EF4-FFF2-40B4-BE49-F238E27FC236}">
                <a16:creationId xmlns:a16="http://schemas.microsoft.com/office/drawing/2014/main" id="{AB2E0CEC-3ACC-1A29-478F-107957C0B1E0}"/>
              </a:ext>
            </a:extLst>
          </p:cNvPr>
          <p:cNvSpPr txBox="1"/>
          <p:nvPr/>
        </p:nvSpPr>
        <p:spPr>
          <a:xfrm>
            <a:off x="375496" y="4404307"/>
            <a:ext cx="4088908" cy="2508379"/>
          </a:xfrm>
          <a:prstGeom prst="rect">
            <a:avLst/>
          </a:prstGeom>
          <a:noFill/>
        </p:spPr>
        <p:txBody>
          <a:bodyPr wrap="square" rtlCol="0">
            <a:spAutoFit/>
          </a:bodyPr>
          <a:lstStyle/>
          <a:p>
            <a:r>
              <a:rPr lang="en-GB" sz="2000" b="0" i="0" dirty="0">
                <a:solidFill>
                  <a:schemeClr val="bg1"/>
                </a:solidFill>
                <a:effectLst/>
                <a:latin typeface="Arial" panose="020B0604020202020204" pitchFamily="34" charset="0"/>
                <a:cs typeface="Arial" panose="020B0604020202020204" pitchFamily="34" charset="0"/>
              </a:rPr>
              <a:t>In pairs think of five reasons why children might be tempted to use tobacco, alcohol or illegal drugs. Share your ideas within the class. Act out how you might persuade someone not to smoke, drink alcohol or use illegal drugs. </a:t>
            </a:r>
            <a:endParaRPr lang="en-GB" sz="2000" dirty="0">
              <a:solidFill>
                <a:schemeClr val="bg1"/>
              </a:solidFill>
              <a:latin typeface="Arial" panose="020B0604020202020204" pitchFamily="34" charset="0"/>
              <a:cs typeface="Arial" panose="020B0604020202020204" pitchFamily="34" charset="0"/>
            </a:endParaRPr>
          </a:p>
          <a:p>
            <a:endParaRPr lang="en-IE" sz="1700" dirty="0">
              <a:solidFill>
                <a:schemeClr val="bg1"/>
              </a:solidFill>
              <a:latin typeface="Arial" panose="020B0604020202020204" pitchFamily="34" charset="0"/>
              <a:cs typeface="Arial" panose="020B0604020202020204" pitchFamily="34" charset="0"/>
            </a:endParaRPr>
          </a:p>
        </p:txBody>
      </p:sp>
      <p:pic>
        <p:nvPicPr>
          <p:cNvPr id="16" name="Online Media 15" title="Sesame Street in Communities: Parental Addiction – Meet Salia">
            <a:hlinkClick r:id="" action="ppaction://media"/>
            <a:extLst>
              <a:ext uri="{FF2B5EF4-FFF2-40B4-BE49-F238E27FC236}">
                <a16:creationId xmlns:a16="http://schemas.microsoft.com/office/drawing/2014/main" id="{C49CA012-0907-DC74-0837-C6036B65B306}"/>
              </a:ext>
            </a:extLst>
          </p:cNvPr>
          <p:cNvPicPr>
            <a:picLocks noRot="1" noChangeAspect="1"/>
          </p:cNvPicPr>
          <p:nvPr>
            <a:videoFile r:link="rId1"/>
          </p:nvPr>
        </p:nvPicPr>
        <p:blipFill>
          <a:blip r:embed="rId8"/>
          <a:stretch>
            <a:fillRect/>
          </a:stretch>
        </p:blipFill>
        <p:spPr>
          <a:xfrm>
            <a:off x="4364174" y="1937170"/>
            <a:ext cx="2824309" cy="1595739"/>
          </a:xfrm>
          <a:prstGeom prst="rect">
            <a:avLst/>
          </a:prstGeom>
        </p:spPr>
      </p:pic>
      <p:sp>
        <p:nvSpPr>
          <p:cNvPr id="18" name="TextBox 17">
            <a:extLst>
              <a:ext uri="{FF2B5EF4-FFF2-40B4-BE49-F238E27FC236}">
                <a16:creationId xmlns:a16="http://schemas.microsoft.com/office/drawing/2014/main" id="{9B42AB3E-EE9A-7B99-CF2E-AEFAB76255C9}"/>
              </a:ext>
            </a:extLst>
          </p:cNvPr>
          <p:cNvSpPr txBox="1"/>
          <p:nvPr/>
        </p:nvSpPr>
        <p:spPr>
          <a:xfrm>
            <a:off x="8035056" y="2007024"/>
            <a:ext cx="3515549" cy="1631216"/>
          </a:xfrm>
          <a:prstGeom prst="rect">
            <a:avLst/>
          </a:prstGeom>
          <a:noFill/>
        </p:spPr>
        <p:txBody>
          <a:bodyPr wrap="square" rtlCol="0">
            <a:spAutoFit/>
          </a:bodyPr>
          <a:lstStyle/>
          <a:p>
            <a:pPr algn="ctr"/>
            <a:r>
              <a:rPr lang="en-GB" sz="2000" b="0" i="0" dirty="0">
                <a:effectLst/>
                <a:latin typeface="Arial" panose="020B0604020202020204" pitchFamily="34" charset="0"/>
                <a:cs typeface="Arial" panose="020B0604020202020204" pitchFamily="34" charset="0"/>
              </a:rPr>
              <a:t>Look at a summary of the Convention with a friend and discuss which other rights are also linked to your health and wellbeing.</a:t>
            </a:r>
          </a:p>
        </p:txBody>
      </p:sp>
      <p:pic>
        <p:nvPicPr>
          <p:cNvPr id="21" name="Picture 20" descr="A cartoon of a child being treated&#10;&#10;Description automatically generated with medium confidence">
            <a:hlinkClick r:id="rId6"/>
            <a:extLst>
              <a:ext uri="{FF2B5EF4-FFF2-40B4-BE49-F238E27FC236}">
                <a16:creationId xmlns:a16="http://schemas.microsoft.com/office/drawing/2014/main" id="{85D96C79-E5D7-0576-B1BE-C28F051DFF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4238" y="4499601"/>
            <a:ext cx="2548292" cy="2014818"/>
          </a:xfrm>
          <a:prstGeom prst="rect">
            <a:avLst/>
          </a:prstGeom>
        </p:spPr>
      </p:pic>
    </p:spTree>
    <p:extLst>
      <p:ext uri="{BB962C8B-B14F-4D97-AF65-F5344CB8AC3E}">
        <p14:creationId xmlns:p14="http://schemas.microsoft.com/office/powerpoint/2010/main" val="26250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79407"/>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758" y="0"/>
            <a:ext cx="2269241" cy="870290"/>
          </a:xfrm>
          <a:prstGeom prst="rect">
            <a:avLst/>
          </a:prstGeom>
        </p:spPr>
      </p:pic>
      <p:pic>
        <p:nvPicPr>
          <p:cNvPr id="4" name="Picture 3">
            <a:extLst>
              <a:ext uri="{FF2B5EF4-FFF2-40B4-BE49-F238E27FC236}">
                <a16:creationId xmlns:a16="http://schemas.microsoft.com/office/drawing/2014/main" id="{7FA5CBF7-B2F3-CA56-40A0-AB8B27A1D8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 y="1712214"/>
            <a:ext cx="6237192" cy="4158128"/>
          </a:xfrm>
          <a:prstGeom prst="rect">
            <a:avLst/>
          </a:prstGeom>
        </p:spPr>
      </p:pic>
      <p:sp>
        <p:nvSpPr>
          <p:cNvPr id="9" name="TextBox 8">
            <a:extLst>
              <a:ext uri="{FF2B5EF4-FFF2-40B4-BE49-F238E27FC236}">
                <a16:creationId xmlns:a16="http://schemas.microsoft.com/office/drawing/2014/main" id="{F04BFC4D-D320-4B93-D14B-C42C4208F39B}"/>
              </a:ext>
            </a:extLst>
          </p:cNvPr>
          <p:cNvSpPr txBox="1"/>
          <p:nvPr/>
        </p:nvSpPr>
        <p:spPr>
          <a:xfrm>
            <a:off x="4990951" y="6017923"/>
            <a:ext cx="1472045"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UNICEF/UNI567711</a:t>
            </a:r>
          </a:p>
        </p:txBody>
      </p:sp>
      <p:sp>
        <p:nvSpPr>
          <p:cNvPr id="3" name="Text Placeholder 2">
            <a:extLst>
              <a:ext uri="{FF2B5EF4-FFF2-40B4-BE49-F238E27FC236}">
                <a16:creationId xmlns:a16="http://schemas.microsoft.com/office/drawing/2014/main" id="{B09722A3-CBFF-44E8-AE56-DB4D5B674EB9}"/>
              </a:ext>
            </a:extLst>
          </p:cNvPr>
          <p:cNvSpPr txBox="1">
            <a:spLocks/>
          </p:cNvSpPr>
          <p:nvPr/>
        </p:nvSpPr>
        <p:spPr>
          <a:xfrm>
            <a:off x="6535896" y="1582591"/>
            <a:ext cx="5305425" cy="870290"/>
          </a:xfrm>
          <a:prstGeom prst="rect">
            <a:avLst/>
          </a:prstGeom>
        </p:spPr>
        <p:txBody>
          <a:bodyPr vert="horz" lIns="0" tIns="45720" rIns="9000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00B0F0"/>
                </a:solidFill>
                <a:effectLst/>
                <a:latin typeface="Arial" panose="020B0604020202020204" pitchFamily="34" charset="0"/>
                <a:cs typeface="Arial" panose="020B0604020202020204" pitchFamily="34" charset="0"/>
              </a:rPr>
              <a:t>Find someplace quiet and take a little time to think about the following prompts …. </a:t>
            </a:r>
            <a:r>
              <a:rPr lang="en-GB" sz="1800" b="1" i="1" dirty="0">
                <a:solidFill>
                  <a:srgbClr val="00B0F0"/>
                </a:solidFill>
                <a:latin typeface="Arial"/>
                <a:ea typeface="Arial" panose="020B0604020202020204" pitchFamily="34" charset="0"/>
                <a:cs typeface="Times New Roman"/>
              </a:rPr>
              <a:t> </a:t>
            </a:r>
            <a:endParaRPr lang="en-GB" sz="1800" b="1" dirty="0">
              <a:solidFill>
                <a:srgbClr val="00B0F0"/>
              </a:solidFill>
              <a:latin typeface="Arial"/>
              <a:ea typeface="Calibri" panose="020F0502020204030204" pitchFamily="34" charset="0"/>
              <a:cs typeface="Times New Roman" panose="02020603050405020304" pitchFamily="18"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0" name="Text Placeholder 5">
            <a:extLst>
              <a:ext uri="{FF2B5EF4-FFF2-40B4-BE49-F238E27FC236}">
                <a16:creationId xmlns:a16="http://schemas.microsoft.com/office/drawing/2014/main" id="{93A5EECF-7504-CEF3-927D-E60934868A04}"/>
              </a:ext>
            </a:extLst>
          </p:cNvPr>
          <p:cNvSpPr txBox="1">
            <a:spLocks/>
          </p:cNvSpPr>
          <p:nvPr/>
        </p:nvSpPr>
        <p:spPr>
          <a:xfrm>
            <a:off x="6535896" y="2710141"/>
            <a:ext cx="5433498" cy="3768452"/>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Think about a time when you were unwell. </a:t>
            </a:r>
          </a:p>
          <a:p>
            <a:pPr marL="457200">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Who supported you during this time? </a:t>
            </a:r>
          </a:p>
          <a:p>
            <a:pPr marL="457200">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Reflect on all the people and resources that helped you recover and the importance of your right to healthcare. </a:t>
            </a:r>
          </a:p>
          <a:p>
            <a:pPr marL="0" indent="0" algn="l" rtl="0" fontAlgn="base">
              <a:buNone/>
            </a:pPr>
            <a:r>
              <a:rPr lang="en-GB" sz="1800" b="0" dirty="0">
                <a:solidFill>
                  <a:srgbClr val="000000"/>
                </a:solidFill>
                <a:effectLst/>
                <a:latin typeface="Arial" panose="020B0604020202020204" pitchFamily="34" charset="0"/>
                <a:cs typeface="Arial" panose="020B0604020202020204" pitchFamily="34" charset="0"/>
              </a:rPr>
              <a:t> </a:t>
            </a:r>
            <a:endParaRPr lang="en-GB" sz="1800" dirty="0">
              <a:latin typeface="Arial"/>
              <a:ea typeface="Calibri" panose="020F0502020204030204" pitchFamily="34" charset="0"/>
              <a:cs typeface="Arial"/>
            </a:endParaRPr>
          </a:p>
        </p:txBody>
      </p:sp>
    </p:spTree>
    <p:extLst>
      <p:ext uri="{BB962C8B-B14F-4D97-AF65-F5344CB8AC3E}">
        <p14:creationId xmlns:p14="http://schemas.microsoft.com/office/powerpoint/2010/main" val="1301578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11637</TotalTime>
  <Words>1098</Words>
  <Application>Microsoft Office PowerPoint</Application>
  <PresentationFormat>Widescreen</PresentationFormat>
  <Paragraphs>106</Paragraphs>
  <Slides>11</Slides>
  <Notes>10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Aptos Display</vt:lpstr>
      <vt:lpstr>Arial</vt:lpstr>
      <vt:lpstr>Calibri</vt:lpstr>
      <vt:lpstr>Symbol</vt:lpstr>
      <vt:lpstr>Univers Next Pro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8</cp:revision>
  <dcterms:created xsi:type="dcterms:W3CDTF">2024-03-21T09:10:56Z</dcterms:created>
  <dcterms:modified xsi:type="dcterms:W3CDTF">2024-05-15T12:05:23Z</dcterms:modified>
</cp:coreProperties>
</file>