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Montserrat Bold" charset="1" panose="00000800000000000000"/>
      <p:regular r:id="rId30"/>
    </p:embeddedFont>
    <p:embeddedFont>
      <p:font typeface="Montserrat" charset="1" panose="00000500000000000000"/>
      <p:regular r:id="rId31"/>
    </p:embeddedFont>
    <p:embeddedFont>
      <p:font typeface="Arimo Bold" charset="1" panose="020B070402020202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2.xml" Type="http://schemas.openxmlformats.org/officeDocument/2006/relationships/notesSlide"/><Relationship Id="rId33" Target="notesSlides/notesSlide3.xml" Type="http://schemas.openxmlformats.org/officeDocument/2006/relationships/notesSlide"/><Relationship Id="rId34" Target="fonts/font34.fntdata" Type="http://schemas.openxmlformats.org/officeDocument/2006/relationships/font"/><Relationship Id="rId35" Target="notesSlides/notesSlide4.xml" Type="http://schemas.openxmlformats.org/officeDocument/2006/relationships/notesSlide"/><Relationship Id="rId36" Target="notesSlides/notesSlide5.xml" Type="http://schemas.openxmlformats.org/officeDocument/2006/relationships/notesSlide"/><Relationship Id="rId37" Target="notesSlides/notesSlide6.xml" Type="http://schemas.openxmlformats.org/officeDocument/2006/relationships/notesSlide"/><Relationship Id="rId38" Target="notesSlides/notesSlide7.xml" Type="http://schemas.openxmlformats.org/officeDocument/2006/relationships/notesSlide"/><Relationship Id="rId39" Target="notesSlides/notesSlide8.xml" Type="http://schemas.openxmlformats.org/officeDocument/2006/relationships/notesSlide"/><Relationship Id="rId4" Target="theme/theme1.xml" Type="http://schemas.openxmlformats.org/officeDocument/2006/relationships/theme"/><Relationship Id="rId40" Target="notesSlides/notesSlide9.xml" Type="http://schemas.openxmlformats.org/officeDocument/2006/relationships/notesSlide"/><Relationship Id="rId41" Target="notesSlides/notesSlide10.xml" Type="http://schemas.openxmlformats.org/officeDocument/2006/relationships/notesSlide"/><Relationship Id="rId42" Target="notesSlides/notesSlide11.xml" Type="http://schemas.openxmlformats.org/officeDocument/2006/relationships/notesSlide"/><Relationship Id="rId43" Target="notesSlides/notesSlide12.xml" Type="http://schemas.openxmlformats.org/officeDocument/2006/relationships/notesSlide"/><Relationship Id="rId44" Target="notesSlides/notesSlide13.xml" Type="http://schemas.openxmlformats.org/officeDocument/2006/relationships/notesSlide"/><Relationship Id="rId45" Target="notesSlides/notesSlide14.xml" Type="http://schemas.openxmlformats.org/officeDocument/2006/relationships/notesSlide"/><Relationship Id="rId46" Target="notesSlides/notesSlide15.xml" Type="http://schemas.openxmlformats.org/officeDocument/2006/relationships/notesSlide"/><Relationship Id="rId47" Target="notesSlides/notesSlide16.xml" Type="http://schemas.openxmlformats.org/officeDocument/2006/relationships/notesSlide"/><Relationship Id="rId48" Target="notesSlides/notesSlide17.xml" Type="http://schemas.openxmlformats.org/officeDocument/2006/relationships/notesSlide"/><Relationship Id="rId49" Target="notesSlides/notesSlide18.xml" Type="http://schemas.openxmlformats.org/officeDocument/2006/relationships/notesSlide"/><Relationship Id="rId5" Target="tableStyles.xml" Type="http://schemas.openxmlformats.org/officeDocument/2006/relationships/tableStyles"/><Relationship Id="rId50" Target="notesSlides/notesSlide19.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Samira , a 5-year-old, playing with her classmates in Abi Âanan Al Marini School in Tassaoutafter. Her school was destroyed by the September 2023 earthquake in Taroudant province, western Morocco.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portrait of 11-year-old Amna at the UNICEF supported Alshargia safe learning space or Makanna in Kassala state.</a:t>
            </a:r>
          </a:p>
          <a:p>
            <a:r>
              <a:rPr lang="en-US"/>
              <a:t/>
            </a:r>
          </a:p>
          <a:p>
            <a:r>
              <a:rPr lang="en-US"/>
              <a:t>Amna and her family fled from Khartoum after the war broke out.</a:t>
            </a:r>
          </a:p>
          <a:p>
            <a:r>
              <a:rPr lang="en-US"/>
              <a:t/>
            </a:r>
          </a:p>
          <a:p>
            <a:r>
              <a:rPr lang="en-US"/>
              <a:t>"Our life was beautiful before the war. Our lives have completely changed," Amna shares.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participant holds up a pamphlet with the SDGs during the Children's Model Summit of the Future on SDGs at the GNAT Hall, Bediako Hall in Accra, Ghana. June 25, 2024. UNICEF/Vera Acquah</a:t>
            </a:r>
          </a:p>
          <a:p>
            <a:r>
              <a:rPr lang="en-US"/>
              <a:t/>
            </a:r>
          </a:p>
          <a:p>
            <a:r>
              <a:rPr lang="en-US"/>
              <a:t>UNI605867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Mannheim, 08 June 2024: Young participant showing "WE HAVE RIGHTS" poster at the 2024 YouthFestival.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Refugee children of Ukraine engage in developmental activities organized by their kindergarten teacher at the UNICEF supported Dorcas Ministries Accommodation Centre. UNICEF Refugee Response Office Hungary is supporting Civil Society Organization Dorcas Ministries in providing integrated services to predominantly Roma refugee families arriving from the Transcarpathian region of Ukraine. In the accommodation centre families are provided with housing, social and health related services, while children attend daily catch-up classes and kindergarten as part of the “School to Success” accelerated learning programme developed to address educational gaps.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UNICEF Austria team visits Mukwala Community-Based Childcare Centre (CBCC) in Mukwala Village Phalombe, southern Malawi on Thursday, 30 May 2024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KENG TUNG - May 9, 2024: An ethnic Shan Buddhist novice Shin Sompha Nong, 16yr, reads a story book to ethnic Shan children in their dialect, during a non-formal education session at the Wat Inn Buddhist temple in Keng Tung, eastern Shan State, Myanmar. © Minzayar Oo - UNICEF Myanmar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currently about 200 children, divided into eleven groups, in the "Čika Jova Zmaj" kindergarten in Foča.</a:t>
            </a:r>
          </a:p>
          <a:p>
            <a:r>
              <a:rPr lang="en-US"/>
              <a:t/>
            </a:r>
          </a:p>
          <a:p>
            <a:r>
              <a:rPr lang="en-US"/>
              <a:t>One of them, five-year-old Vlado, is our host and guide through the kindergarten.</a:t>
            </a:r>
          </a:p>
          <a:p>
            <a:r>
              <a:rPr lang="en-US"/>
              <a:t/>
            </a:r>
          </a:p>
          <a:p>
            <a:r>
              <a:rPr lang="en-US"/>
              <a:t>"I am now five years old, and this year I will go to school, and I am completely ready. I learned to draw here, and I can also write, let me show you the card I made for my teacher's birthday."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Learners making paper flowers at a UNICEF-supported girls-only learning centre in the Rohingya refugee camps.</a:t>
            </a:r>
          </a:p>
          <a:p>
            <a:r>
              <a:rPr lang="en-US"/>
              <a:t/>
            </a:r>
          </a:p>
          <a:p>
            <a:r>
              <a:rPr lang="en-US"/>
              <a:t>In the Rohingya refugee camps, adolescent girls face gender and cultural barriers that prevent them from completing their education. UNICEF and partners have supported the introduction of girls’ only classes to encourage adolescent girls to attend secondary classes. To support this initiative, UNICEF has also recruited female Rohingya volunteers who accompany girls to and from the learning facilities, sit with girls during their lessons, and encourage parents to send their daughters to school. As a result, the attendance has steadily increased by 7 per cent from 2022 to 2023 to 24 percent.</a:t>
            </a:r>
          </a:p>
          <a:p>
            <a:r>
              <a:rPr lang="en-US"/>
              <a:t/>
            </a:r>
          </a:p>
          <a:p>
            <a:r>
              <a:rPr lang="en-US"/>
              <a:t>From left to right, their names and ages are: Najuma (12), Rofika (15) and Bushara (13).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Jamileth (10) shows her drawing in one of the didactic spaces of UNICEF's Espacio de Apoyo Integral located in Esmeraldas, Ecuador.</a:t>
            </a:r>
          </a:p>
          <a:p>
            <a:r>
              <a:rPr lang="en-US"/>
              <a:t/>
            </a:r>
          </a:p>
          <a:p>
            <a:r>
              <a:rPr lang="en-US"/>
              <a:t>The EAI is a UNICEF initiative implemented by several organizations. It has the capacity to receive 120 people at a time, with spaces designed for children, adolescents and their families. While mothers can feed their children in the breastfeeding room, children can discover a book in the reading areas and others play in the playroom. In addition, there are workshops on music, dance, plastic arts, sexual and reproductive rights, psychological counseling and legal advice for migrant families.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the meaning using the illustrations provided.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2.pn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37.png" Type="http://schemas.openxmlformats.org/officeDocument/2006/relationships/image"/><Relationship Id="rId17" Target="../media/image38.svg" Type="http://schemas.openxmlformats.org/officeDocument/2006/relationships/image"/><Relationship Id="rId2" Target="../notesSlides/notesSlide10.xml" Type="http://schemas.openxmlformats.org/officeDocument/2006/relationships/notesSlide"/><Relationship Id="rId3" Target="../media/image6.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4.png" Type="http://schemas.openxmlformats.org/officeDocument/2006/relationships/image"/><Relationship Id="rId8" Target="../media/image21.svg" Type="http://schemas.openxmlformats.org/officeDocument/2006/relationships/image"/><Relationship Id="rId9"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11" Target="../media/image10.png" Type="http://schemas.openxmlformats.org/officeDocument/2006/relationships/image"/><Relationship Id="rId12" Target="../media/image15.svg" Type="http://schemas.openxmlformats.org/officeDocument/2006/relationships/image"/><Relationship Id="rId13" Target="../media/image2.png" Type="http://schemas.openxmlformats.org/officeDocument/2006/relationships/image"/><Relationship Id="rId14" Target="../media/image39.jpeg" Type="http://schemas.openxmlformats.org/officeDocument/2006/relationships/image"/><Relationship Id="rId2" Target="../notesSlides/notesSlide11.xml" Type="http://schemas.openxmlformats.org/officeDocument/2006/relationships/notesSlide"/><Relationship Id="rId3" Target="../media/image4.png" Type="http://schemas.openxmlformats.org/officeDocument/2006/relationships/image"/><Relationship Id="rId4" Target="../media/image21.svg" Type="http://schemas.openxmlformats.org/officeDocument/2006/relationships/image"/><Relationship Id="rId5" Target="../media/image6.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1.svg" Type="http://schemas.openxmlformats.org/officeDocument/2006/relationships/image"/><Relationship Id="rId4" Target="../media/image6.png" Type="http://schemas.openxmlformats.org/officeDocument/2006/relationships/image"/><Relationship Id="rId5" Target="../media/image22.svg" Type="http://schemas.openxmlformats.org/officeDocument/2006/relationships/image"/><Relationship Id="rId6" Target="../media/image2.png" Type="http://schemas.openxmlformats.org/officeDocument/2006/relationships/image"/><Relationship Id="rId7" Target="../media/image40.jpe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notesSlides/notesSlide12.xml" Type="http://schemas.openxmlformats.org/officeDocument/2006/relationships/notesSlide"/><Relationship Id="rId3" Target="https://www.un.org/en/udhrbook/" TargetMode="External" Type="http://schemas.openxmlformats.org/officeDocument/2006/relationships/hyperlink"/><Relationship Id="rId4" Target="../media/image4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4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6.png" Type="http://schemas.openxmlformats.org/officeDocument/2006/relationships/image"/><Relationship Id="rId12" Target="../media/image22.svg" Type="http://schemas.openxmlformats.org/officeDocument/2006/relationships/image"/><Relationship Id="rId2" Target="../notesSlides/notesSlide14.xml" Type="http://schemas.openxmlformats.org/officeDocument/2006/relationships/notesSlide"/><Relationship Id="rId3" Target="../media/image4.png" Type="http://schemas.openxmlformats.org/officeDocument/2006/relationships/image"/><Relationship Id="rId4" Target="../media/image21.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0.png" Type="http://schemas.openxmlformats.org/officeDocument/2006/relationships/image"/><Relationship Id="rId8" Target="../media/image15.svg" Type="http://schemas.openxmlformats.org/officeDocument/2006/relationships/image"/><Relationship Id="rId9"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2" Target="../notesSlides/notesSlide15.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pn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12" Target="https://www.unicef.org/child-rights-convention/history-child-rights" TargetMode="External" Type="http://schemas.openxmlformats.org/officeDocument/2006/relationships/hyperlink"/><Relationship Id="rId2" Target="../notesSlides/notesSlide16.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pn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11" Target="../media/image60.png" Type="http://schemas.openxmlformats.org/officeDocument/2006/relationships/image"/><Relationship Id="rId12" Target="../media/image61.svg" Type="http://schemas.openxmlformats.org/officeDocument/2006/relationships/image"/><Relationship Id="rId2" Target="../notesSlides/notesSlide17.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png" Type="http://schemas.openxmlformats.org/officeDocument/2006/relationships/image"/><Relationship Id="rId8" Target="../media/image57.png" Type="http://schemas.openxmlformats.org/officeDocument/2006/relationships/image"/><Relationship Id="rId9" Target="../media/image5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6.png" Type="http://schemas.openxmlformats.org/officeDocument/2006/relationships/image"/><Relationship Id="rId4" Target="../media/image22.svg" Type="http://schemas.openxmlformats.org/officeDocument/2006/relationships/image"/><Relationship Id="rId5" Target="../media/image8.png" Type="http://schemas.openxmlformats.org/officeDocument/2006/relationships/image"/><Relationship Id="rId6" Target="../media/image25.svg" Type="http://schemas.openxmlformats.org/officeDocument/2006/relationships/image"/><Relationship Id="rId7" Target="../media/image6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5.svg" Type="http://schemas.openxmlformats.org/officeDocument/2006/relationships/image"/><Relationship Id="rId4" Target="../media/image2.png" Type="http://schemas.openxmlformats.org/officeDocument/2006/relationships/image"/><Relationship Id="rId5" Target="../media/image20.pn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https://www.unicef.ie/child-rights-education/primary/crs/learn/" TargetMode="External" Type="http://schemas.openxmlformats.org/officeDocument/2006/relationships/hyperlink"/><Relationship Id="rId9" Target="https://www.unicef.ie/child-rights-education/primary/resource-library/"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65.jpe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68.jpeg" Type="http://schemas.openxmlformats.org/officeDocument/2006/relationships/image"/><Relationship Id="rId7"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2.png" Type="http://schemas.openxmlformats.org/officeDocument/2006/relationships/image"/><Relationship Id="rId12" Target="../media/image12.jpeg" Type="http://schemas.openxmlformats.org/officeDocument/2006/relationships/image"/><Relationship Id="rId13" Target="../media/image13.gif" Type="http://schemas.openxmlformats.org/officeDocument/2006/relationships/image"/><Relationship Id="rId2" Target="../notesSlides/notesSlide3.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0.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jpeg" Type="http://schemas.openxmlformats.org/officeDocument/2006/relationships/image"/><Relationship Id="rId8"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 Id="rId4" Target="../media/image15.svg" Type="http://schemas.openxmlformats.org/officeDocument/2006/relationships/image"/><Relationship Id="rId5" Target="../media/image2.png" Type="http://schemas.openxmlformats.org/officeDocument/2006/relationships/image"/><Relationship Id="rId6"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11" Target="../media/image26.jpeg" Type="http://schemas.openxmlformats.org/officeDocument/2006/relationships/image"/><Relationship Id="rId12" Target="../media/image10.png" Type="http://schemas.openxmlformats.org/officeDocument/2006/relationships/image"/><Relationship Id="rId13" Target="../media/image15.svg" Type="http://schemas.openxmlformats.org/officeDocument/2006/relationships/image"/><Relationship Id="rId14" Target="../media/image2.png" Type="http://schemas.openxmlformats.org/officeDocument/2006/relationships/image"/><Relationship Id="rId2" Target="../notesSlides/notesSlide7.xml" Type="http://schemas.openxmlformats.org/officeDocument/2006/relationships/notesSlide"/><Relationship Id="rId3" Target="../media/image4.png" Type="http://schemas.openxmlformats.org/officeDocument/2006/relationships/image"/><Relationship Id="rId4" Target="../media/image21.svg" Type="http://schemas.openxmlformats.org/officeDocument/2006/relationships/image"/><Relationship Id="rId5" Target="../media/image6.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jpeg" Type="http://schemas.openxmlformats.org/officeDocument/2006/relationships/image"/><Relationship Id="rId2" Target="../notesSlides/notesSlide8.xml" Type="http://schemas.openxmlformats.org/officeDocument/2006/relationships/notesSlide"/><Relationship Id="rId3" Target="../media/image4.png" Type="http://schemas.openxmlformats.org/officeDocument/2006/relationships/image"/><Relationship Id="rId4" Target="../media/image21.svg" Type="http://schemas.openxmlformats.org/officeDocument/2006/relationships/image"/><Relationship Id="rId5" Target="../media/image6.png" Type="http://schemas.openxmlformats.org/officeDocument/2006/relationships/image"/><Relationship Id="rId6" Target="../media/image22.svg" Type="http://schemas.openxmlformats.org/officeDocument/2006/relationships/image"/><Relationship Id="rId7" Target="../media/image8.png" Type="http://schemas.openxmlformats.org/officeDocument/2006/relationships/image"/><Relationship Id="rId8" Target="../media/image25.svg" Type="http://schemas.openxmlformats.org/officeDocument/2006/relationships/image"/><Relationship Id="rId9"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2" Target="../notesSlides/notesSlide9.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pn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group of children in a classroom  Description automatically generated"/>
          <p:cNvSpPr/>
          <p:nvPr/>
        </p:nvSpPr>
        <p:spPr>
          <a:xfrm flipH="false" flipV="false" rot="0">
            <a:off x="-60876" y="-238436"/>
            <a:ext cx="18348876" cy="12167809"/>
          </a:xfrm>
          <a:custGeom>
            <a:avLst/>
            <a:gdLst/>
            <a:ahLst/>
            <a:cxnLst/>
            <a:rect r="r" b="b" t="t" l="l"/>
            <a:pathLst>
              <a:path h="12167809" w="18348876">
                <a:moveTo>
                  <a:pt x="0" y="0"/>
                </a:moveTo>
                <a:lnTo>
                  <a:pt x="18348876" y="0"/>
                </a:lnTo>
                <a:lnTo>
                  <a:pt x="18348876" y="12167809"/>
                </a:lnTo>
                <a:lnTo>
                  <a:pt x="0" y="12167809"/>
                </a:lnTo>
                <a:lnTo>
                  <a:pt x="0" y="0"/>
                </a:lnTo>
                <a:close/>
              </a:path>
            </a:pathLst>
          </a:custGeom>
          <a:blipFill>
            <a:blip r:embed="rId3"/>
            <a:stretch>
              <a:fillRect l="0" t="-164" r="0" b="-164"/>
            </a:stretch>
          </a:blipFill>
        </p:spPr>
      </p:sp>
      <p:grpSp>
        <p:nvGrpSpPr>
          <p:cNvPr name="Group 3" id="3"/>
          <p:cNvGrpSpPr/>
          <p:nvPr/>
        </p:nvGrpSpPr>
        <p:grpSpPr>
          <a:xfrm rot="0">
            <a:off x="13921679" y="8611395"/>
            <a:ext cx="4373118" cy="1675638"/>
            <a:chOff x="0" y="0"/>
            <a:chExt cx="5830824" cy="2234184"/>
          </a:xfrm>
        </p:grpSpPr>
        <p:sp>
          <p:nvSpPr>
            <p:cNvPr name="Freeform 4" id="4"/>
            <p:cNvSpPr/>
            <p:nvPr/>
          </p:nvSpPr>
          <p:spPr>
            <a:xfrm flipH="false" flipV="false" rot="0">
              <a:off x="0" y="0"/>
              <a:ext cx="5830824" cy="2234184"/>
            </a:xfrm>
            <a:custGeom>
              <a:avLst/>
              <a:gdLst/>
              <a:ahLst/>
              <a:cxnLst/>
              <a:rect r="r" b="b" t="t" l="l"/>
              <a:pathLst>
                <a:path h="2234184" w="5830824">
                  <a:moveTo>
                    <a:pt x="0" y="0"/>
                  </a:moveTo>
                  <a:lnTo>
                    <a:pt x="5830824" y="0"/>
                  </a:lnTo>
                  <a:lnTo>
                    <a:pt x="5830824" y="2234184"/>
                  </a:lnTo>
                  <a:lnTo>
                    <a:pt x="0" y="2234184"/>
                  </a:lnTo>
                  <a:lnTo>
                    <a:pt x="0" y="0"/>
                  </a:lnTo>
                  <a:close/>
                </a:path>
              </a:pathLst>
            </a:custGeom>
            <a:blipFill>
              <a:blip r:embed="rId4"/>
              <a:stretch>
                <a:fillRect l="-1" t="0" r="-1" b="0"/>
              </a:stretch>
            </a:blipFill>
          </p:spPr>
        </p:sp>
      </p:grpSp>
      <p:grpSp>
        <p:nvGrpSpPr>
          <p:cNvPr name="Group 5" id="5"/>
          <p:cNvGrpSpPr/>
          <p:nvPr/>
        </p:nvGrpSpPr>
        <p:grpSpPr>
          <a:xfrm rot="0">
            <a:off x="3657600" y="6460193"/>
            <a:ext cx="11506213" cy="1159729"/>
            <a:chOff x="0" y="0"/>
            <a:chExt cx="15341617" cy="1546305"/>
          </a:xfrm>
        </p:grpSpPr>
        <p:sp>
          <p:nvSpPr>
            <p:cNvPr name="Freeform 6" id="6"/>
            <p:cNvSpPr/>
            <p:nvPr/>
          </p:nvSpPr>
          <p:spPr>
            <a:xfrm flipH="false" flipV="false" rot="0">
              <a:off x="0" y="0"/>
              <a:ext cx="15341600" cy="1546271"/>
            </a:xfrm>
            <a:custGeom>
              <a:avLst/>
              <a:gdLst/>
              <a:ahLst/>
              <a:cxnLst/>
              <a:rect r="r" b="b" t="t" l="l"/>
              <a:pathLst>
                <a:path h="1546271" w="15341600">
                  <a:moveTo>
                    <a:pt x="0" y="0"/>
                  </a:moveTo>
                  <a:lnTo>
                    <a:pt x="15341600" y="0"/>
                  </a:lnTo>
                  <a:lnTo>
                    <a:pt x="15341600" y="1546271"/>
                  </a:lnTo>
                  <a:lnTo>
                    <a:pt x="0" y="1546271"/>
                  </a:lnTo>
                  <a:close/>
                </a:path>
              </a:pathLst>
            </a:custGeom>
            <a:solidFill>
              <a:srgbClr val="FFFFFF"/>
            </a:solidFill>
          </p:spPr>
        </p:sp>
      </p:grpSp>
      <p:sp>
        <p:nvSpPr>
          <p:cNvPr name="TextBox 7" id="7"/>
          <p:cNvSpPr txBox="true"/>
          <p:nvPr/>
        </p:nvSpPr>
        <p:spPr>
          <a:xfrm rot="0">
            <a:off x="2034690" y="6478065"/>
            <a:ext cx="14739677" cy="1141857"/>
          </a:xfrm>
          <a:prstGeom prst="rect">
            <a:avLst/>
          </a:prstGeom>
        </p:spPr>
        <p:txBody>
          <a:bodyPr anchor="t" rtlCol="false" tIns="0" lIns="0" bIns="0" rIns="0">
            <a:spAutoFit/>
          </a:bodyPr>
          <a:lstStyle/>
          <a:p>
            <a:pPr algn="ctr">
              <a:lnSpc>
                <a:spcPts val="7839"/>
              </a:lnSpc>
            </a:pPr>
            <a:r>
              <a:rPr lang="en-US" sz="4400" b="true">
                <a:solidFill>
                  <a:srgbClr val="0099FF"/>
                </a:solidFill>
                <a:latin typeface="Montserrat Bold"/>
                <a:ea typeface="Montserrat Bold"/>
                <a:cs typeface="Montserrat Bold"/>
                <a:sym typeface="Montserrat Bold"/>
              </a:rPr>
              <a:t>INTERNATIONAL HUMAN RIGHTS DAY</a:t>
            </a:r>
          </a:p>
        </p:txBody>
      </p:sp>
      <p:sp>
        <p:nvSpPr>
          <p:cNvPr name="TextBox 8" id="8"/>
          <p:cNvSpPr txBox="true"/>
          <p:nvPr/>
        </p:nvSpPr>
        <p:spPr>
          <a:xfrm rot="0">
            <a:off x="17790826" y="8527787"/>
            <a:ext cx="9001460" cy="83608"/>
          </a:xfrm>
          <a:prstGeom prst="rect">
            <a:avLst/>
          </a:prstGeom>
        </p:spPr>
        <p:txBody>
          <a:bodyPr anchor="t" rtlCol="false" tIns="0" lIns="0" bIns="0" rIns="0">
            <a:spAutoFit/>
          </a:bodyPr>
          <a:lstStyle/>
          <a:p>
            <a:pPr algn="l">
              <a:lnSpc>
                <a:spcPts val="600"/>
              </a:lnSpc>
            </a:pPr>
            <a:r>
              <a:rPr lang="en-US" sz="500" spc="4">
                <a:solidFill>
                  <a:srgbClr val="FFFFFF"/>
                </a:solidFill>
                <a:latin typeface="Montserrat"/>
                <a:ea typeface="Montserrat"/>
                <a:cs typeface="Montserrat"/>
                <a:sym typeface="Montserrat"/>
              </a:rPr>
              <a:t>UNI613091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3695457" y="828230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3" id="3"/>
          <p:cNvSpPr/>
          <p:nvPr/>
        </p:nvSpPr>
        <p:spPr>
          <a:xfrm flipH="false" flipV="false" rot="0">
            <a:off x="14045501" y="4951890"/>
            <a:ext cx="2894564" cy="2894564"/>
          </a:xfrm>
          <a:custGeom>
            <a:avLst/>
            <a:gdLst/>
            <a:ahLst/>
            <a:cxnLst/>
            <a:rect r="r" b="b" t="t" l="l"/>
            <a:pathLst>
              <a:path h="2894564" w="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4202656" y="-2244912"/>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6" id="6"/>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4411691" y="8670017"/>
            <a:ext cx="4138041" cy="1585532"/>
            <a:chOff x="0" y="0"/>
            <a:chExt cx="5517388" cy="2114042"/>
          </a:xfrm>
        </p:grpSpPr>
        <p:sp>
          <p:nvSpPr>
            <p:cNvPr name="Freeform 8" id="8"/>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11"/>
              <a:stretch>
                <a:fillRect l="0" t="0" r="0" b="0"/>
              </a:stretch>
            </a:blipFill>
          </p:spPr>
        </p:sp>
      </p:grpSp>
      <p:grpSp>
        <p:nvGrpSpPr>
          <p:cNvPr name="Group 9" id="9"/>
          <p:cNvGrpSpPr/>
          <p:nvPr/>
        </p:nvGrpSpPr>
        <p:grpSpPr>
          <a:xfrm rot="0">
            <a:off x="634141" y="495300"/>
            <a:ext cx="11454290" cy="1622822"/>
            <a:chOff x="0" y="0"/>
            <a:chExt cx="15272386" cy="2163763"/>
          </a:xfrm>
        </p:grpSpPr>
        <p:sp>
          <p:nvSpPr>
            <p:cNvPr name="Freeform 10" id="10"/>
            <p:cNvSpPr/>
            <p:nvPr/>
          </p:nvSpPr>
          <p:spPr>
            <a:xfrm flipH="false" flipV="false" rot="0">
              <a:off x="0" y="0"/>
              <a:ext cx="15272386" cy="2163826"/>
            </a:xfrm>
            <a:custGeom>
              <a:avLst/>
              <a:gdLst/>
              <a:ahLst/>
              <a:cxnLst/>
              <a:rect r="r" b="b" t="t" l="l"/>
              <a:pathLst>
                <a:path h="2163826" w="15272386">
                  <a:moveTo>
                    <a:pt x="0" y="0"/>
                  </a:moveTo>
                  <a:lnTo>
                    <a:pt x="15272386" y="0"/>
                  </a:lnTo>
                  <a:lnTo>
                    <a:pt x="15272386" y="2163826"/>
                  </a:lnTo>
                  <a:lnTo>
                    <a:pt x="0" y="2163826"/>
                  </a:lnTo>
                  <a:close/>
                </a:path>
              </a:pathLst>
            </a:custGeom>
            <a:solidFill>
              <a:srgbClr val="0099FF"/>
            </a:solidFill>
          </p:spPr>
        </p:sp>
      </p:grpSp>
      <p:sp>
        <p:nvSpPr>
          <p:cNvPr name="TextBox 11" id="11"/>
          <p:cNvSpPr txBox="true"/>
          <p:nvPr/>
        </p:nvSpPr>
        <p:spPr>
          <a:xfrm rot="0">
            <a:off x="1028700" y="771178"/>
            <a:ext cx="11352718" cy="752424"/>
          </a:xfrm>
          <a:prstGeom prst="rect">
            <a:avLst/>
          </a:prstGeom>
        </p:spPr>
        <p:txBody>
          <a:bodyPr anchor="t" rtlCol="false" tIns="0" lIns="0" bIns="0" rIns="0">
            <a:spAutoFit/>
          </a:bodyPr>
          <a:lstStyle/>
          <a:p>
            <a:pPr algn="ctr">
              <a:lnSpc>
                <a:spcPts val="6298"/>
              </a:lnSpc>
            </a:pPr>
            <a:r>
              <a:rPr lang="en-US" sz="4498" b="true">
                <a:solidFill>
                  <a:srgbClr val="FFFFFF"/>
                </a:solidFill>
                <a:latin typeface="Montserrat Bold"/>
                <a:ea typeface="Montserrat Bold"/>
                <a:cs typeface="Montserrat Bold"/>
                <a:sym typeface="Montserrat Bold"/>
              </a:rPr>
              <a:t>MAKING RIGHTS CREATIVE!</a:t>
            </a:r>
          </a:p>
        </p:txBody>
      </p:sp>
      <p:sp>
        <p:nvSpPr>
          <p:cNvPr name="Freeform 12" id="12"/>
          <p:cNvSpPr/>
          <p:nvPr/>
        </p:nvSpPr>
        <p:spPr>
          <a:xfrm flipH="false" flipV="false" rot="0">
            <a:off x="11048984" y="685987"/>
            <a:ext cx="1902478" cy="1774060"/>
          </a:xfrm>
          <a:custGeom>
            <a:avLst/>
            <a:gdLst/>
            <a:ahLst/>
            <a:cxnLst/>
            <a:rect r="r" b="b" t="t" l="l"/>
            <a:pathLst>
              <a:path h="1774060" w="1902478">
                <a:moveTo>
                  <a:pt x="0" y="0"/>
                </a:moveTo>
                <a:lnTo>
                  <a:pt x="1902478" y="0"/>
                </a:lnTo>
                <a:lnTo>
                  <a:pt x="1902478" y="1774060"/>
                </a:lnTo>
                <a:lnTo>
                  <a:pt x="0" y="1774060"/>
                </a:lnTo>
                <a:lnTo>
                  <a:pt x="0" y="0"/>
                </a:lnTo>
                <a:close/>
              </a:path>
            </a:pathLst>
          </a:custGeom>
          <a:blipFill>
            <a:blip r:embed="rId12">
              <a:extLst>
                <a:ext uri="{96DAC541-7B7A-43D3-8B79-37D633B846F1}">
                  <asvg:svgBlip xmlns:asvg="http://schemas.microsoft.com/office/drawing/2016/SVG/main" r:embed="rId13"/>
                </a:ext>
              </a:extLst>
            </a:blip>
            <a:stretch>
              <a:fillRect l="0" t="-134" r="0" b="-134"/>
            </a:stretch>
          </a:blipFill>
        </p:spPr>
      </p:sp>
      <p:sp>
        <p:nvSpPr>
          <p:cNvPr name="Freeform 13" id="13"/>
          <p:cNvSpPr/>
          <p:nvPr/>
        </p:nvSpPr>
        <p:spPr>
          <a:xfrm flipH="false" flipV="false" rot="0">
            <a:off x="0" y="282703"/>
            <a:ext cx="2870901" cy="2009631"/>
          </a:xfrm>
          <a:custGeom>
            <a:avLst/>
            <a:gdLst/>
            <a:ahLst/>
            <a:cxnLst/>
            <a:rect r="r" b="b" t="t" l="l"/>
            <a:pathLst>
              <a:path h="2009631" w="2870901">
                <a:moveTo>
                  <a:pt x="0" y="0"/>
                </a:moveTo>
                <a:lnTo>
                  <a:pt x="2870901" y="0"/>
                </a:lnTo>
                <a:lnTo>
                  <a:pt x="2870901" y="2009631"/>
                </a:lnTo>
                <a:lnTo>
                  <a:pt x="0" y="2009631"/>
                </a:lnTo>
                <a:lnTo>
                  <a:pt x="0" y="0"/>
                </a:lnTo>
                <a:close/>
              </a:path>
            </a:pathLst>
          </a:custGeom>
          <a:blipFill>
            <a:blip r:embed="rId14">
              <a:extLst>
                <a:ext uri="{96DAC541-7B7A-43D3-8B79-37D633B846F1}">
                  <asvg:svgBlip xmlns:asvg="http://schemas.microsoft.com/office/drawing/2016/SVG/main" r:embed="rId15"/>
                </a:ext>
              </a:extLst>
            </a:blip>
            <a:stretch>
              <a:fillRect l="-94" t="0" r="-94" b="0"/>
            </a:stretch>
          </a:blipFill>
        </p:spPr>
      </p:sp>
      <p:sp>
        <p:nvSpPr>
          <p:cNvPr name="Freeform 14" id="14"/>
          <p:cNvSpPr/>
          <p:nvPr/>
        </p:nvSpPr>
        <p:spPr>
          <a:xfrm flipH="false" flipV="false" rot="0">
            <a:off x="5578911" y="6218498"/>
            <a:ext cx="3565089" cy="3675349"/>
          </a:xfrm>
          <a:custGeom>
            <a:avLst/>
            <a:gdLst/>
            <a:ahLst/>
            <a:cxnLst/>
            <a:rect r="r" b="b" t="t" l="l"/>
            <a:pathLst>
              <a:path h="3675349" w="3565089">
                <a:moveTo>
                  <a:pt x="0" y="0"/>
                </a:moveTo>
                <a:lnTo>
                  <a:pt x="3565089" y="0"/>
                </a:lnTo>
                <a:lnTo>
                  <a:pt x="3565089" y="3675349"/>
                </a:lnTo>
                <a:lnTo>
                  <a:pt x="0" y="367534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5" id="15"/>
          <p:cNvSpPr txBox="true"/>
          <p:nvPr/>
        </p:nvSpPr>
        <p:spPr>
          <a:xfrm rot="0">
            <a:off x="2359888" y="4181877"/>
            <a:ext cx="9571388" cy="1475038"/>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name="TextBox 16" id="16"/>
          <p:cNvSpPr txBox="true"/>
          <p:nvPr/>
        </p:nvSpPr>
        <p:spPr>
          <a:xfrm rot="0">
            <a:off x="634141" y="3164505"/>
            <a:ext cx="11066127" cy="3248415"/>
          </a:xfrm>
          <a:prstGeom prst="rect">
            <a:avLst/>
          </a:prstGeom>
        </p:spPr>
        <p:txBody>
          <a:bodyPr anchor="t" rtlCol="false" tIns="0" lIns="0" bIns="0" rIns="0">
            <a:spAutoFit/>
          </a:bodyPr>
          <a:lstStyle/>
          <a:p>
            <a:pPr algn="ctr">
              <a:lnSpc>
                <a:spcPts val="6298"/>
              </a:lnSpc>
            </a:pPr>
            <a:r>
              <a:rPr lang="en-US" sz="4498">
                <a:solidFill>
                  <a:srgbClr val="0099FF"/>
                </a:solidFill>
                <a:latin typeface="Montserrat"/>
                <a:ea typeface="Montserrat"/>
                <a:cs typeface="Montserrat"/>
                <a:sym typeface="Montserrat"/>
              </a:rPr>
              <a:t>Write a human rights song or create your own human rights video to celebrate the importance of human rights and children’s rights.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2627910" y="6532547"/>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0800000">
            <a:off x="-3219340" y="7830732"/>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4" id="4"/>
          <p:cNvSpPr/>
          <p:nvPr/>
        </p:nvSpPr>
        <p:spPr>
          <a:xfrm flipH="false" flipV="false" rot="0">
            <a:off x="12088636" y="5299202"/>
            <a:ext cx="2894564" cy="2894564"/>
          </a:xfrm>
          <a:custGeom>
            <a:avLst/>
            <a:gdLst/>
            <a:ahLst/>
            <a:cxnLst/>
            <a:rect r="r" b="b" t="t" l="l"/>
            <a:pathLst>
              <a:path h="2894564" w="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10800000">
            <a:off x="13972769" y="-2065840"/>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7" id="7"/>
          <p:cNvSpPr/>
          <p:nvPr/>
        </p:nvSpPr>
        <p:spPr>
          <a:xfrm flipH="false" flipV="false" rot="0">
            <a:off x="2359888" y="7489713"/>
            <a:ext cx="1436428" cy="359107"/>
          </a:xfrm>
          <a:custGeom>
            <a:avLst/>
            <a:gdLst/>
            <a:ahLst/>
            <a:cxnLst/>
            <a:rect r="r" b="b" t="t" l="l"/>
            <a:pathLst>
              <a:path h="359107" w="1436428">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l="0" t="-331" r="0" b="-331"/>
            </a:stretch>
          </a:blipFill>
        </p:spPr>
      </p:sp>
      <p:sp>
        <p:nvSpPr>
          <p:cNvPr name="Freeform 8" id="8"/>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9" id="9"/>
          <p:cNvGrpSpPr/>
          <p:nvPr/>
        </p:nvGrpSpPr>
        <p:grpSpPr>
          <a:xfrm rot="0">
            <a:off x="14635345" y="8918683"/>
            <a:ext cx="3690652" cy="1365504"/>
            <a:chOff x="0" y="0"/>
            <a:chExt cx="4920869" cy="1820672"/>
          </a:xfrm>
        </p:grpSpPr>
        <p:sp>
          <p:nvSpPr>
            <p:cNvPr name="Freeform 10" id="10"/>
            <p:cNvSpPr/>
            <p:nvPr/>
          </p:nvSpPr>
          <p:spPr>
            <a:xfrm flipH="false" flipV="false" rot="0">
              <a:off x="0" y="0"/>
              <a:ext cx="4920869" cy="1820672"/>
            </a:xfrm>
            <a:custGeom>
              <a:avLst/>
              <a:gdLst/>
              <a:ahLst/>
              <a:cxnLst/>
              <a:rect r="r" b="b" t="t" l="l"/>
              <a:pathLst>
                <a:path h="1820672" w="4920869">
                  <a:moveTo>
                    <a:pt x="0" y="0"/>
                  </a:moveTo>
                  <a:lnTo>
                    <a:pt x="4920869" y="0"/>
                  </a:lnTo>
                  <a:lnTo>
                    <a:pt x="4920869" y="1820672"/>
                  </a:lnTo>
                  <a:lnTo>
                    <a:pt x="0" y="1820672"/>
                  </a:lnTo>
                  <a:lnTo>
                    <a:pt x="0" y="0"/>
                  </a:lnTo>
                  <a:close/>
                </a:path>
              </a:pathLst>
            </a:custGeom>
            <a:blipFill>
              <a:blip r:embed="rId13"/>
              <a:stretch>
                <a:fillRect l="0" t="-1779" r="0" b="-1779"/>
              </a:stretch>
            </a:blipFill>
          </p:spPr>
        </p:sp>
      </p:grpSp>
      <p:sp>
        <p:nvSpPr>
          <p:cNvPr name="TextBox 11" id="11"/>
          <p:cNvSpPr txBox="true"/>
          <p:nvPr/>
        </p:nvSpPr>
        <p:spPr>
          <a:xfrm rot="0">
            <a:off x="13422098" y="6354935"/>
            <a:ext cx="2426494" cy="504246"/>
          </a:xfrm>
          <a:prstGeom prst="rect">
            <a:avLst/>
          </a:prstGeom>
        </p:spPr>
        <p:txBody>
          <a:bodyPr anchor="t" rtlCol="false" tIns="0" lIns="0" bIns="0" rIns="0">
            <a:spAutoFit/>
          </a:bodyPr>
          <a:lstStyle/>
          <a:p>
            <a:pPr algn="ctr">
              <a:lnSpc>
                <a:spcPts val="2000"/>
              </a:lnSpc>
            </a:pPr>
            <a:r>
              <a:rPr lang="en-US" sz="800">
                <a:solidFill>
                  <a:srgbClr val="FFFFFF"/>
                </a:solidFill>
                <a:latin typeface="Montserrat"/>
                <a:ea typeface="Montserrat"/>
                <a:cs typeface="Montserrat"/>
                <a:sym typeface="Montserrat"/>
              </a:rPr>
              <a:t>3</a:t>
            </a:r>
          </a:p>
        </p:txBody>
      </p:sp>
      <p:grpSp>
        <p:nvGrpSpPr>
          <p:cNvPr name="Group 12" id="12"/>
          <p:cNvGrpSpPr/>
          <p:nvPr/>
        </p:nvGrpSpPr>
        <p:grpSpPr>
          <a:xfrm rot="0">
            <a:off x="12516898" y="719311"/>
            <a:ext cx="4981861" cy="6191440"/>
            <a:chOff x="0" y="0"/>
            <a:chExt cx="6642481" cy="8255254"/>
          </a:xfrm>
        </p:grpSpPr>
        <p:sp>
          <p:nvSpPr>
            <p:cNvPr name="Freeform 13" id="13"/>
            <p:cNvSpPr/>
            <p:nvPr/>
          </p:nvSpPr>
          <p:spPr>
            <a:xfrm flipH="false" flipV="false" rot="0">
              <a:off x="0" y="0"/>
              <a:ext cx="6642481" cy="8255254"/>
            </a:xfrm>
            <a:custGeom>
              <a:avLst/>
              <a:gdLst/>
              <a:ahLst/>
              <a:cxnLst/>
              <a:rect r="r" b="b" t="t" l="l"/>
              <a:pathLst>
                <a:path h="8255254" w="6642481">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4"/>
              <a:stretch>
                <a:fillRect l="-17484" t="0" r="-69269" b="0"/>
              </a:stretch>
            </a:blipFill>
          </p:spPr>
        </p:sp>
      </p:grpSp>
      <p:sp>
        <p:nvSpPr>
          <p:cNvPr name="TextBox 14" id="14"/>
          <p:cNvSpPr txBox="true"/>
          <p:nvPr/>
        </p:nvSpPr>
        <p:spPr>
          <a:xfrm rot="0">
            <a:off x="2359888" y="4181877"/>
            <a:ext cx="9571388" cy="1475038"/>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name="TextBox 15" id="15"/>
          <p:cNvSpPr txBox="true"/>
          <p:nvPr/>
        </p:nvSpPr>
        <p:spPr>
          <a:xfrm rot="0">
            <a:off x="762156" y="4127399"/>
            <a:ext cx="10902577" cy="744372"/>
          </a:xfrm>
          <a:prstGeom prst="rect">
            <a:avLst/>
          </a:prstGeom>
        </p:spPr>
        <p:txBody>
          <a:bodyPr anchor="t" rtlCol="false" tIns="0" lIns="0" bIns="0" rIns="0">
            <a:spAutoFit/>
          </a:bodyPr>
          <a:lstStyle/>
          <a:p>
            <a:pPr algn="ctr">
              <a:lnSpc>
                <a:spcPts val="6373"/>
              </a:lnSpc>
            </a:pPr>
            <a:r>
              <a:rPr lang="en-US" sz="6070" b="true">
                <a:solidFill>
                  <a:srgbClr val="0099FF"/>
                </a:solidFill>
                <a:latin typeface="Montserrat Bold"/>
                <a:ea typeface="Montserrat Bold"/>
                <a:cs typeface="Montserrat Bold"/>
                <a:sym typeface="Montserrat Bold"/>
              </a:rPr>
              <a:t>ACTIVITES FOR AGES 7-9 </a:t>
            </a:r>
          </a:p>
        </p:txBody>
      </p:sp>
      <p:sp>
        <p:nvSpPr>
          <p:cNvPr name="TextBox 16" id="16"/>
          <p:cNvSpPr txBox="true"/>
          <p:nvPr/>
        </p:nvSpPr>
        <p:spPr>
          <a:xfrm rot="5400000">
            <a:off x="16633407" y="3941682"/>
            <a:ext cx="1572029" cy="196850"/>
          </a:xfrm>
          <a:prstGeom prst="rect">
            <a:avLst/>
          </a:prstGeom>
        </p:spPr>
        <p:txBody>
          <a:bodyPr anchor="t" rtlCol="false" tIns="0" lIns="0" bIns="0" rIns="0">
            <a:spAutoFit/>
          </a:bodyPr>
          <a:lstStyle/>
          <a:p>
            <a:pPr algn="l">
              <a:lnSpc>
                <a:spcPts val="719"/>
              </a:lnSpc>
            </a:pPr>
            <a:r>
              <a:rPr lang="en-US" sz="600" spc="5">
                <a:solidFill>
                  <a:srgbClr val="FFFFFF"/>
                </a:solidFill>
                <a:latin typeface="Montserrat"/>
                <a:ea typeface="Montserrat"/>
                <a:cs typeface="Montserrat"/>
                <a:sym typeface="Montserrat"/>
              </a:rPr>
              <a:t>UNICEF/UN0657546</a:t>
            </a:r>
          </a:p>
          <a:p>
            <a:pPr algn="l">
              <a:lnSpc>
                <a:spcPts val="719"/>
              </a:lnSpc>
            </a:pPr>
          </a:p>
        </p:txBody>
      </p:sp>
      <p:sp>
        <p:nvSpPr>
          <p:cNvPr name="TextBox 17" id="17"/>
          <p:cNvSpPr txBox="true"/>
          <p:nvPr/>
        </p:nvSpPr>
        <p:spPr>
          <a:xfrm rot="-5400000">
            <a:off x="10059616" y="3988976"/>
            <a:ext cx="4981861" cy="105396"/>
          </a:xfrm>
          <a:prstGeom prst="rect">
            <a:avLst/>
          </a:prstGeom>
        </p:spPr>
        <p:txBody>
          <a:bodyPr anchor="t" rtlCol="false" tIns="0" lIns="0" bIns="0" rIns="0">
            <a:spAutoFit/>
          </a:bodyPr>
          <a:lstStyle/>
          <a:p>
            <a:pPr algn="ctr">
              <a:lnSpc>
                <a:spcPts val="840"/>
              </a:lnSpc>
              <a:spcBef>
                <a:spcPct val="0"/>
              </a:spcBef>
            </a:pPr>
            <a:r>
              <a:rPr lang="en-US" b="true" sz="600">
                <a:solidFill>
                  <a:srgbClr val="FFFFFF"/>
                </a:solidFill>
                <a:latin typeface="Montserrat Bold"/>
                <a:ea typeface="Montserrat Bold"/>
                <a:cs typeface="Montserrat Bold"/>
                <a:sym typeface="Montserrat Bold"/>
              </a:rPr>
              <a:t>UNI545499</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7201" y="7358350"/>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359824" y="-5270934"/>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495800" y="7358350"/>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t="0" r="-62" b="0"/>
            </a:stretch>
          </a:blipFill>
        </p:spPr>
      </p:sp>
      <p:sp>
        <p:nvSpPr>
          <p:cNvPr name="Freeform 5" id="5"/>
          <p:cNvSpPr/>
          <p:nvPr/>
        </p:nvSpPr>
        <p:spPr>
          <a:xfrm flipH="false" flipV="false" rot="0">
            <a:off x="17030464" y="-2806490"/>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t="0" r="-62" b="0"/>
            </a:stretch>
          </a:blipFill>
        </p:spPr>
      </p:sp>
      <p:grpSp>
        <p:nvGrpSpPr>
          <p:cNvPr name="Group 6" id="6"/>
          <p:cNvGrpSpPr/>
          <p:nvPr/>
        </p:nvGrpSpPr>
        <p:grpSpPr>
          <a:xfrm rot="0">
            <a:off x="14440929" y="8781803"/>
            <a:ext cx="4138041" cy="1585532"/>
            <a:chOff x="0" y="0"/>
            <a:chExt cx="5517388" cy="2114042"/>
          </a:xfrm>
        </p:grpSpPr>
        <p:sp>
          <p:nvSpPr>
            <p:cNvPr name="Freeform 7" id="7"/>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6"/>
              <a:stretch>
                <a:fillRect l="0" t="0" r="0" b="0"/>
              </a:stretch>
            </a:blipFill>
          </p:spPr>
        </p:sp>
      </p:grpSp>
      <p:grpSp>
        <p:nvGrpSpPr>
          <p:cNvPr name="Group 8" id="8"/>
          <p:cNvGrpSpPr/>
          <p:nvPr/>
        </p:nvGrpSpPr>
        <p:grpSpPr>
          <a:xfrm rot="0">
            <a:off x="4495800" y="352235"/>
            <a:ext cx="8510240" cy="1157639"/>
            <a:chOff x="0" y="0"/>
            <a:chExt cx="11346987" cy="1543519"/>
          </a:xfrm>
        </p:grpSpPr>
        <p:sp>
          <p:nvSpPr>
            <p:cNvPr name="Freeform 9" id="9"/>
            <p:cNvSpPr/>
            <p:nvPr/>
          </p:nvSpPr>
          <p:spPr>
            <a:xfrm flipH="false" flipV="false" rot="0">
              <a:off x="0" y="0"/>
              <a:ext cx="11346942" cy="1543512"/>
            </a:xfrm>
            <a:custGeom>
              <a:avLst/>
              <a:gdLst/>
              <a:ahLst/>
              <a:cxnLst/>
              <a:rect r="r" b="b" t="t" l="l"/>
              <a:pathLst>
                <a:path h="1543512" w="11346942">
                  <a:moveTo>
                    <a:pt x="0" y="0"/>
                  </a:moveTo>
                  <a:lnTo>
                    <a:pt x="11346942" y="0"/>
                  </a:lnTo>
                  <a:lnTo>
                    <a:pt x="11346942" y="1543512"/>
                  </a:lnTo>
                  <a:lnTo>
                    <a:pt x="0" y="1543512"/>
                  </a:lnTo>
                  <a:close/>
                </a:path>
              </a:pathLst>
            </a:custGeom>
            <a:solidFill>
              <a:srgbClr val="0099FF"/>
            </a:solidFill>
          </p:spPr>
        </p:sp>
      </p:grpSp>
      <p:sp>
        <p:nvSpPr>
          <p:cNvPr name="Freeform 10" id="10"/>
          <p:cNvSpPr/>
          <p:nvPr/>
        </p:nvSpPr>
        <p:spPr>
          <a:xfrm flipH="false" flipV="false" rot="0">
            <a:off x="3781675" y="2235525"/>
            <a:ext cx="9975595" cy="5636211"/>
          </a:xfrm>
          <a:custGeom>
            <a:avLst/>
            <a:gdLst/>
            <a:ahLst/>
            <a:cxnLst/>
            <a:rect r="r" b="b" t="t" l="l"/>
            <a:pathLst>
              <a:path h="5636211" w="9975595">
                <a:moveTo>
                  <a:pt x="0" y="0"/>
                </a:moveTo>
                <a:lnTo>
                  <a:pt x="9975595" y="0"/>
                </a:lnTo>
                <a:lnTo>
                  <a:pt x="9975595" y="5636211"/>
                </a:lnTo>
                <a:lnTo>
                  <a:pt x="0" y="5636211"/>
                </a:lnTo>
                <a:lnTo>
                  <a:pt x="0" y="0"/>
                </a:lnTo>
                <a:close/>
              </a:path>
            </a:pathLst>
          </a:custGeom>
          <a:blipFill>
            <a:blip r:embed="rId7"/>
            <a:stretch>
              <a:fillRect l="0" t="0" r="0" b="0"/>
            </a:stretch>
          </a:blipFill>
        </p:spPr>
      </p:sp>
      <p:sp>
        <p:nvSpPr>
          <p:cNvPr name="Freeform 11" id="11"/>
          <p:cNvSpPr/>
          <p:nvPr/>
        </p:nvSpPr>
        <p:spPr>
          <a:xfrm flipH="false" flipV="false" rot="-835506">
            <a:off x="2196221" y="231223"/>
            <a:ext cx="2284345" cy="2970189"/>
          </a:xfrm>
          <a:custGeom>
            <a:avLst/>
            <a:gdLst/>
            <a:ahLst/>
            <a:cxnLst/>
            <a:rect r="r" b="b" t="t" l="l"/>
            <a:pathLst>
              <a:path h="2970189" w="2284345">
                <a:moveTo>
                  <a:pt x="0" y="0"/>
                </a:moveTo>
                <a:lnTo>
                  <a:pt x="2284346" y="0"/>
                </a:lnTo>
                <a:lnTo>
                  <a:pt x="2284346" y="2970188"/>
                </a:lnTo>
                <a:lnTo>
                  <a:pt x="0" y="29701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520810" y="524541"/>
            <a:ext cx="14460220" cy="771043"/>
          </a:xfrm>
          <a:prstGeom prst="rect">
            <a:avLst/>
          </a:prstGeom>
        </p:spPr>
        <p:txBody>
          <a:bodyPr anchor="t" rtlCol="false" tIns="0" lIns="0" bIns="0" rIns="0">
            <a:spAutoFit/>
          </a:bodyPr>
          <a:lstStyle/>
          <a:p>
            <a:pPr algn="ctr">
              <a:lnSpc>
                <a:spcPts val="5598"/>
              </a:lnSpc>
            </a:pPr>
            <a:r>
              <a:rPr lang="en-US" sz="3700" b="true">
                <a:solidFill>
                  <a:srgbClr val="FFFFFF"/>
                </a:solidFill>
                <a:latin typeface="Montserrat Bold"/>
                <a:ea typeface="Montserrat Bold"/>
                <a:cs typeface="Montserrat Bold"/>
                <a:sym typeface="Montserrat Bold"/>
              </a:rPr>
              <a:t>THE HISTORY OF HUMAN RIGHTS</a:t>
            </a:r>
          </a:p>
        </p:txBody>
      </p:sp>
      <p:sp>
        <p:nvSpPr>
          <p:cNvPr name="TextBox 13" id="13"/>
          <p:cNvSpPr txBox="true"/>
          <p:nvPr/>
        </p:nvSpPr>
        <p:spPr>
          <a:xfrm rot="0">
            <a:off x="2453640" y="8350720"/>
            <a:ext cx="12145393" cy="1385888"/>
          </a:xfrm>
          <a:prstGeom prst="rect">
            <a:avLst/>
          </a:prstGeom>
        </p:spPr>
        <p:txBody>
          <a:bodyPr anchor="t" rtlCol="false" tIns="0" lIns="0" bIns="0" rIns="0">
            <a:spAutoFit/>
          </a:bodyPr>
          <a:lstStyle/>
          <a:p>
            <a:pPr algn="ctr">
              <a:lnSpc>
                <a:spcPts val="3600"/>
              </a:lnSpc>
            </a:pPr>
            <a:r>
              <a:rPr lang="en-US" sz="3000">
                <a:solidFill>
                  <a:srgbClr val="60B7FE"/>
                </a:solidFill>
                <a:latin typeface="Montserrat"/>
                <a:ea typeface="Montserrat"/>
                <a:cs typeface="Montserrat"/>
                <a:sym typeface="Montserrat"/>
              </a:rPr>
              <a:t>Watch this video about the history of the Universal Declaration of Human Rights. Discuss in class why you think the rights mentioned are important and relevant to you.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95800" y="423417"/>
            <a:ext cx="8510240" cy="1351128"/>
            <a:chOff x="0" y="0"/>
            <a:chExt cx="11346987" cy="1801503"/>
          </a:xfrm>
        </p:grpSpPr>
        <p:sp>
          <p:nvSpPr>
            <p:cNvPr name="Freeform 3" id="3"/>
            <p:cNvSpPr/>
            <p:nvPr/>
          </p:nvSpPr>
          <p:spPr>
            <a:xfrm flipH="false" flipV="false" rot="0">
              <a:off x="0" y="0"/>
              <a:ext cx="11346942" cy="1801495"/>
            </a:xfrm>
            <a:custGeom>
              <a:avLst/>
              <a:gdLst/>
              <a:ahLst/>
              <a:cxnLst/>
              <a:rect r="r" b="b" t="t" l="l"/>
              <a:pathLst>
                <a:path h="1801495" w="11346942">
                  <a:moveTo>
                    <a:pt x="0" y="0"/>
                  </a:moveTo>
                  <a:lnTo>
                    <a:pt x="11346942" y="0"/>
                  </a:lnTo>
                  <a:lnTo>
                    <a:pt x="11346942" y="1801495"/>
                  </a:lnTo>
                  <a:lnTo>
                    <a:pt x="0" y="1801495"/>
                  </a:lnTo>
                  <a:close/>
                </a:path>
              </a:pathLst>
            </a:custGeom>
            <a:solidFill>
              <a:srgbClr val="0099FF"/>
            </a:solidFill>
          </p:spPr>
        </p:sp>
      </p:grpSp>
      <p:sp>
        <p:nvSpPr>
          <p:cNvPr name="TextBox 4" id="4"/>
          <p:cNvSpPr txBox="true"/>
          <p:nvPr/>
        </p:nvSpPr>
        <p:spPr>
          <a:xfrm rot="0">
            <a:off x="3505200" y="697340"/>
            <a:ext cx="10053296" cy="736575"/>
          </a:xfrm>
          <a:prstGeom prst="rect">
            <a:avLst/>
          </a:prstGeom>
        </p:spPr>
        <p:txBody>
          <a:bodyPr anchor="t" rtlCol="false" tIns="0" lIns="0" bIns="0" rIns="0">
            <a:spAutoFit/>
          </a:bodyPr>
          <a:lstStyle/>
          <a:p>
            <a:pPr algn="ctr">
              <a:lnSpc>
                <a:spcPts val="5598"/>
              </a:lnSpc>
            </a:pPr>
            <a:r>
              <a:rPr lang="en-US" sz="3999" b="true">
                <a:solidFill>
                  <a:srgbClr val="FFFFFF"/>
                </a:solidFill>
                <a:latin typeface="Montserrat Bold"/>
                <a:ea typeface="Montserrat Bold"/>
                <a:cs typeface="Montserrat Bold"/>
                <a:sym typeface="Montserrat Bold"/>
              </a:rPr>
              <a:t>HUMAN RIGHTS DAY CARDS</a:t>
            </a:r>
          </a:p>
        </p:txBody>
      </p:sp>
      <p:sp>
        <p:nvSpPr>
          <p:cNvPr name="TextBox 5" id="5"/>
          <p:cNvSpPr txBox="true"/>
          <p:nvPr/>
        </p:nvSpPr>
        <p:spPr>
          <a:xfrm rot="0">
            <a:off x="2377440" y="6977461"/>
            <a:ext cx="13533120" cy="2164854"/>
          </a:xfrm>
          <a:prstGeom prst="rect">
            <a:avLst/>
          </a:prstGeom>
        </p:spPr>
        <p:txBody>
          <a:bodyPr anchor="t" rtlCol="false" tIns="0" lIns="0" bIns="0" rIns="0">
            <a:spAutoFit/>
          </a:bodyPr>
          <a:lstStyle/>
          <a:p>
            <a:pPr algn="ctr">
              <a:lnSpc>
                <a:spcPts val="4200"/>
              </a:lnSpc>
            </a:pPr>
            <a:r>
              <a:rPr lang="en-US" sz="3500">
                <a:solidFill>
                  <a:srgbClr val="00B0F0"/>
                </a:solidFill>
                <a:latin typeface="Montserrat"/>
                <a:ea typeface="Montserrat"/>
                <a:cs typeface="Montserrat"/>
                <a:sym typeface="Montserrat"/>
              </a:rPr>
              <a:t>Look at </a:t>
            </a:r>
            <a:r>
              <a:rPr lang="en-US" b="true" sz="3500" u="sng">
                <a:solidFill>
                  <a:srgbClr val="00B0F0"/>
                </a:solidFill>
                <a:latin typeface="Montserrat Bold"/>
                <a:ea typeface="Montserrat Bold"/>
                <a:cs typeface="Montserrat Bold"/>
                <a:sym typeface="Montserrat Bold"/>
                <a:hlinkClick r:id="rId3" tooltip="https://www.un.org/en/udhrbook/"/>
              </a:rPr>
              <a:t>this illustrated version</a:t>
            </a:r>
            <a:r>
              <a:rPr lang="en-US" sz="3500" b="true">
                <a:solidFill>
                  <a:srgbClr val="00B0F0"/>
                </a:solidFill>
                <a:latin typeface="Montserrat Bold"/>
                <a:ea typeface="Montserrat Bold"/>
                <a:cs typeface="Montserrat Bold"/>
                <a:sym typeface="Montserrat Bold"/>
              </a:rPr>
              <a:t> </a:t>
            </a:r>
            <a:r>
              <a:rPr lang="en-US" sz="3500">
                <a:solidFill>
                  <a:srgbClr val="00B0F0"/>
                </a:solidFill>
                <a:latin typeface="Montserrat"/>
                <a:ea typeface="Montserrat"/>
                <a:cs typeface="Montserrat"/>
                <a:sym typeface="Montserrat"/>
              </a:rPr>
              <a:t>of the Universal Declaration of Human Rights. Create a card about one of the Articles and to give this to an adult at home to raise awareness of the UDHR and celebrate Human Rights Day.</a:t>
            </a:r>
          </a:p>
        </p:txBody>
      </p:sp>
      <p:sp>
        <p:nvSpPr>
          <p:cNvPr name="Freeform 6" id="6"/>
          <p:cNvSpPr/>
          <p:nvPr/>
        </p:nvSpPr>
        <p:spPr>
          <a:xfrm flipH="false" flipV="false" rot="0">
            <a:off x="6625193" y="2115143"/>
            <a:ext cx="4251454" cy="4235248"/>
          </a:xfrm>
          <a:custGeom>
            <a:avLst/>
            <a:gdLst/>
            <a:ahLst/>
            <a:cxnLst/>
            <a:rect r="r" b="b" t="t" l="l"/>
            <a:pathLst>
              <a:path h="4235248" w="4251454">
                <a:moveTo>
                  <a:pt x="0" y="0"/>
                </a:moveTo>
                <a:lnTo>
                  <a:pt x="4251454" y="0"/>
                </a:lnTo>
                <a:lnTo>
                  <a:pt x="4251454" y="4235248"/>
                </a:lnTo>
                <a:lnTo>
                  <a:pt x="0" y="4235248"/>
                </a:lnTo>
                <a:lnTo>
                  <a:pt x="0" y="0"/>
                </a:lnTo>
                <a:close/>
              </a:path>
            </a:pathLst>
          </a:custGeom>
          <a:blipFill>
            <a:blip r:embed="rId4"/>
            <a:stretch>
              <a:fillRect l="0" t="0" r="0" b="0"/>
            </a:stretch>
          </a:blipFill>
        </p:spPr>
      </p:sp>
      <p:sp>
        <p:nvSpPr>
          <p:cNvPr name="Freeform 7" id="7"/>
          <p:cNvSpPr/>
          <p:nvPr/>
        </p:nvSpPr>
        <p:spPr>
          <a:xfrm flipH="false" flipV="false" rot="-10800000">
            <a:off x="16306800" y="-3888833"/>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10800000">
            <a:off x="-3333258" y="-1243753"/>
            <a:ext cx="6838458" cy="4685436"/>
          </a:xfrm>
          <a:custGeom>
            <a:avLst/>
            <a:gdLst/>
            <a:ahLst/>
            <a:cxnLst/>
            <a:rect r="r" b="b" t="t" l="l"/>
            <a:pathLst>
              <a:path h="4685436" w="6838458">
                <a:moveTo>
                  <a:pt x="0" y="0"/>
                </a:moveTo>
                <a:lnTo>
                  <a:pt x="6838458" y="0"/>
                </a:lnTo>
                <a:lnTo>
                  <a:pt x="6838458" y="4685436"/>
                </a:lnTo>
                <a:lnTo>
                  <a:pt x="0" y="4685436"/>
                </a:lnTo>
                <a:lnTo>
                  <a:pt x="0" y="0"/>
                </a:lnTo>
                <a:close/>
              </a:path>
            </a:pathLst>
          </a:custGeom>
          <a:blipFill>
            <a:blip r:embed="rId7">
              <a:extLst>
                <a:ext uri="{96DAC541-7B7A-43D3-8B79-37D633B846F1}">
                  <asvg:svgBlip xmlns:asvg="http://schemas.microsoft.com/office/drawing/2016/SVG/main" r:embed="rId8"/>
                </a:ext>
              </a:extLst>
            </a:blip>
            <a:stretch>
              <a:fillRect l="0" t="-7831" r="0" b="-7831"/>
            </a:stretch>
          </a:blipFill>
        </p:spPr>
      </p:sp>
      <p:sp>
        <p:nvSpPr>
          <p:cNvPr name="Freeform 9" id="9"/>
          <p:cNvSpPr/>
          <p:nvPr/>
        </p:nvSpPr>
        <p:spPr>
          <a:xfrm flipH="false" flipV="false" rot="0">
            <a:off x="12325001" y="2470820"/>
            <a:ext cx="3343275" cy="4114800"/>
          </a:xfrm>
          <a:custGeom>
            <a:avLst/>
            <a:gdLst/>
            <a:ahLst/>
            <a:cxnLst/>
            <a:rect r="r" b="b" t="t" l="l"/>
            <a:pathLst>
              <a:path h="4114800" w="3343275">
                <a:moveTo>
                  <a:pt x="0" y="0"/>
                </a:moveTo>
                <a:lnTo>
                  <a:pt x="3343275" y="0"/>
                </a:lnTo>
                <a:lnTo>
                  <a:pt x="334327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26" t="0" r="-26"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4598402" y="9051097"/>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3" id="3"/>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4" id="4"/>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4411691" y="8670017"/>
            <a:ext cx="4138041" cy="1585532"/>
            <a:chOff x="0" y="0"/>
            <a:chExt cx="5517388" cy="2114042"/>
          </a:xfrm>
        </p:grpSpPr>
        <p:sp>
          <p:nvSpPr>
            <p:cNvPr name="Freeform 6" id="6"/>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7"/>
              <a:stretch>
                <a:fillRect l="0" t="0" r="0" b="0"/>
              </a:stretch>
            </a:blipFill>
          </p:spPr>
        </p:sp>
      </p:grpSp>
      <p:grpSp>
        <p:nvGrpSpPr>
          <p:cNvPr name="Group 7" id="7"/>
          <p:cNvGrpSpPr/>
          <p:nvPr/>
        </p:nvGrpSpPr>
        <p:grpSpPr>
          <a:xfrm rot="0">
            <a:off x="634318" y="672374"/>
            <a:ext cx="11454290" cy="1225135"/>
            <a:chOff x="0" y="0"/>
            <a:chExt cx="15272386" cy="1633514"/>
          </a:xfrm>
        </p:grpSpPr>
        <p:sp>
          <p:nvSpPr>
            <p:cNvPr name="Freeform 8" id="8"/>
            <p:cNvSpPr/>
            <p:nvPr/>
          </p:nvSpPr>
          <p:spPr>
            <a:xfrm flipH="false" flipV="false" rot="0">
              <a:off x="0" y="0"/>
              <a:ext cx="15272386" cy="1633474"/>
            </a:xfrm>
            <a:custGeom>
              <a:avLst/>
              <a:gdLst/>
              <a:ahLst/>
              <a:cxnLst/>
              <a:rect r="r" b="b" t="t" l="l"/>
              <a:pathLst>
                <a:path h="1633474" w="15272386">
                  <a:moveTo>
                    <a:pt x="0" y="0"/>
                  </a:moveTo>
                  <a:lnTo>
                    <a:pt x="15272386" y="0"/>
                  </a:lnTo>
                  <a:lnTo>
                    <a:pt x="15272386" y="1633474"/>
                  </a:lnTo>
                  <a:lnTo>
                    <a:pt x="0" y="1633474"/>
                  </a:lnTo>
                  <a:close/>
                </a:path>
              </a:pathLst>
            </a:custGeom>
            <a:solidFill>
              <a:srgbClr val="0099FF"/>
            </a:solidFill>
          </p:spPr>
        </p:sp>
      </p:grpSp>
      <p:sp>
        <p:nvSpPr>
          <p:cNvPr name="Freeform 9" id="9"/>
          <p:cNvSpPr/>
          <p:nvPr/>
        </p:nvSpPr>
        <p:spPr>
          <a:xfrm flipH="false" flipV="false" rot="0">
            <a:off x="13092705" y="3039163"/>
            <a:ext cx="4621148" cy="4691520"/>
          </a:xfrm>
          <a:custGeom>
            <a:avLst/>
            <a:gdLst/>
            <a:ahLst/>
            <a:cxnLst/>
            <a:rect r="r" b="b" t="t" l="l"/>
            <a:pathLst>
              <a:path h="4691520" w="4621148">
                <a:moveTo>
                  <a:pt x="0" y="0"/>
                </a:moveTo>
                <a:lnTo>
                  <a:pt x="4621148" y="0"/>
                </a:lnTo>
                <a:lnTo>
                  <a:pt x="4621148" y="4691520"/>
                </a:lnTo>
                <a:lnTo>
                  <a:pt x="0" y="46915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685118" y="755509"/>
            <a:ext cx="11352718" cy="824675"/>
          </a:xfrm>
          <a:prstGeom prst="rect">
            <a:avLst/>
          </a:prstGeom>
        </p:spPr>
        <p:txBody>
          <a:bodyPr anchor="t" rtlCol="false" tIns="0" lIns="0" bIns="0" rIns="0">
            <a:spAutoFit/>
          </a:bodyPr>
          <a:lstStyle/>
          <a:p>
            <a:pPr algn="ctr">
              <a:lnSpc>
                <a:spcPts val="6298"/>
              </a:lnSpc>
            </a:pPr>
            <a:r>
              <a:rPr lang="en-US" sz="4498" b="true">
                <a:solidFill>
                  <a:srgbClr val="FFFFFF"/>
                </a:solidFill>
                <a:latin typeface="Montserrat Bold"/>
                <a:ea typeface="Montserrat Bold"/>
                <a:cs typeface="Montserrat Bold"/>
                <a:sym typeface="Montserrat Bold"/>
              </a:rPr>
              <a:t>HUMAN RIGHTS TREE</a:t>
            </a:r>
          </a:p>
        </p:txBody>
      </p:sp>
      <p:sp>
        <p:nvSpPr>
          <p:cNvPr name="TextBox 11" id="11"/>
          <p:cNvSpPr txBox="true"/>
          <p:nvPr/>
        </p:nvSpPr>
        <p:spPr>
          <a:xfrm rot="0">
            <a:off x="2359888" y="4181877"/>
            <a:ext cx="9571388" cy="1475038"/>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name="TextBox 12" id="12"/>
          <p:cNvSpPr txBox="true"/>
          <p:nvPr/>
        </p:nvSpPr>
        <p:spPr>
          <a:xfrm rot="0">
            <a:off x="460066" y="2066037"/>
            <a:ext cx="11755261" cy="7610144"/>
          </a:xfrm>
          <a:prstGeom prst="rect">
            <a:avLst/>
          </a:prstGeom>
        </p:spPr>
        <p:txBody>
          <a:bodyPr anchor="t" rtlCol="false" tIns="0" lIns="0" bIns="0" rIns="0">
            <a:spAutoFit/>
          </a:bodyPr>
          <a:lstStyle/>
          <a:p>
            <a:pPr algn="just">
              <a:lnSpc>
                <a:spcPts val="4198"/>
              </a:lnSpc>
            </a:pPr>
            <a:r>
              <a:rPr lang="en-US" sz="2999" b="true">
                <a:solidFill>
                  <a:srgbClr val="0099FF"/>
                </a:solidFill>
                <a:latin typeface="Montserrat Bold"/>
                <a:ea typeface="Montserrat Bold"/>
                <a:cs typeface="Montserrat Bold"/>
                <a:sym typeface="Montserrat Bold"/>
              </a:rPr>
              <a:t>In groups,  work together to create a HUMAN RIGHTS TREE!</a:t>
            </a:r>
          </a:p>
          <a:p>
            <a:pPr algn="just">
              <a:lnSpc>
                <a:spcPts val="500"/>
              </a:lnSpc>
            </a:pPr>
            <a:r>
              <a:rPr lang="en-US" sz="200" b="true">
                <a:solidFill>
                  <a:srgbClr val="FFFFFF"/>
                </a:solidFill>
                <a:latin typeface="Montserrat Bold"/>
                <a:ea typeface="Montserrat Bold"/>
                <a:cs typeface="Montserrat Bold"/>
                <a:sym typeface="Montserrat Bold"/>
              </a:rPr>
              <a:t>h</a:t>
            </a:r>
          </a:p>
          <a:p>
            <a:pPr algn="just">
              <a:lnSpc>
                <a:spcPts val="3600"/>
              </a:lnSpc>
            </a:pPr>
          </a:p>
          <a:p>
            <a:pPr algn="just" marL="361950" indent="-180975" lvl="1">
              <a:lnSpc>
                <a:spcPts val="4198"/>
              </a:lnSpc>
              <a:buFont typeface="Arial"/>
              <a:buChar char="•"/>
            </a:pPr>
            <a:r>
              <a:rPr lang="en-US" sz="3000">
                <a:solidFill>
                  <a:srgbClr val="0099FF"/>
                </a:solidFill>
                <a:latin typeface="Montserrat"/>
                <a:ea typeface="Montserrat"/>
                <a:cs typeface="Montserrat"/>
                <a:sym typeface="Montserrat"/>
              </a:rPr>
              <a:t>Draw a tree on large chart paper.</a:t>
            </a:r>
          </a:p>
          <a:p>
            <a:pPr algn="just" marL="361950" indent="-180975" lvl="1">
              <a:lnSpc>
                <a:spcPts val="4198"/>
              </a:lnSpc>
              <a:buFont typeface="Arial"/>
              <a:buChar char="•"/>
            </a:pPr>
            <a:r>
              <a:rPr lang="en-US" sz="3000">
                <a:solidFill>
                  <a:srgbClr val="0099FF"/>
                </a:solidFill>
                <a:latin typeface="Montserrat"/>
                <a:ea typeface="Montserrat"/>
                <a:cs typeface="Montserrat"/>
                <a:sym typeface="Montserrat"/>
              </a:rPr>
              <a:t>Write on the tree (in the form of leaves, fruits, flowers, or branches) those human rights that they think all people need to live in dignity and justice.</a:t>
            </a:r>
          </a:p>
          <a:p>
            <a:pPr algn="just" marL="361950" indent="-180975" lvl="1">
              <a:lnSpc>
                <a:spcPts val="4198"/>
              </a:lnSpc>
              <a:buFont typeface="Arial"/>
              <a:buChar char="•"/>
            </a:pPr>
            <a:r>
              <a:rPr lang="en-US" sz="3000">
                <a:solidFill>
                  <a:srgbClr val="0099FF"/>
                </a:solidFill>
                <a:latin typeface="Montserrat"/>
                <a:ea typeface="Montserrat"/>
                <a:cs typeface="Montserrat"/>
                <a:sym typeface="Montserrat"/>
              </a:rPr>
              <a:t>A human rights tree needs roots to grow and flourish. Give the tree roots and label them with the things that make human rights flourish. For example, a healthy economy, the rule of law, or universal education.</a:t>
            </a:r>
          </a:p>
          <a:p>
            <a:pPr algn="just" marL="361950" indent="-180975" lvl="1">
              <a:lnSpc>
                <a:spcPts val="4198"/>
              </a:lnSpc>
              <a:buFont typeface="Arial"/>
              <a:buChar char="•"/>
            </a:pPr>
            <a:r>
              <a:rPr lang="en-US" sz="3000">
                <a:solidFill>
                  <a:srgbClr val="0099FF"/>
                </a:solidFill>
                <a:latin typeface="Montserrat"/>
                <a:ea typeface="Montserrat"/>
                <a:cs typeface="Montserrat"/>
                <a:sym typeface="Montserrat"/>
              </a:rPr>
              <a:t>Present your HUMAN RIGHTS TREE to your class and explain what you drew. </a:t>
            </a:r>
          </a:p>
          <a:p>
            <a:pPr algn="just" marL="361950" indent="-180975" lvl="1">
              <a:lnSpc>
                <a:spcPts val="4198"/>
              </a:lnSpc>
            </a:pPr>
          </a:p>
        </p:txBody>
      </p:sp>
      <p:sp>
        <p:nvSpPr>
          <p:cNvPr name="TextBox 13" id="13"/>
          <p:cNvSpPr txBox="true"/>
          <p:nvPr/>
        </p:nvSpPr>
        <p:spPr>
          <a:xfrm rot="0">
            <a:off x="4721458" y="9022855"/>
            <a:ext cx="3880644" cy="788672"/>
          </a:xfrm>
          <a:prstGeom prst="rect">
            <a:avLst/>
          </a:prstGeom>
        </p:spPr>
        <p:txBody>
          <a:bodyPr anchor="t" rtlCol="false" tIns="0" lIns="0" bIns="0" rIns="0">
            <a:spAutoFit/>
          </a:bodyPr>
          <a:lstStyle/>
          <a:p>
            <a:pPr algn="ctr">
              <a:lnSpc>
                <a:spcPts val="5878"/>
              </a:lnSpc>
            </a:pPr>
            <a:r>
              <a:rPr lang="en-US" sz="4198" b="true">
                <a:solidFill>
                  <a:srgbClr val="0099FF"/>
                </a:solidFill>
                <a:latin typeface="Montserrat Bold"/>
                <a:ea typeface="Montserrat Bold"/>
                <a:cs typeface="Montserrat Bold"/>
                <a:sym typeface="Montserrat Bold"/>
              </a:rPr>
              <a:t>BE CREATIVE!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4037230" y="7043555"/>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543050" y="-1301934"/>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205754" y="2538291"/>
            <a:ext cx="463083" cy="463083"/>
          </a:xfrm>
          <a:custGeom>
            <a:avLst/>
            <a:gdLst/>
            <a:ahLst/>
            <a:cxnLst/>
            <a:rect r="r" b="b" t="t" l="l"/>
            <a:pathLst>
              <a:path h="463083" w="463083">
                <a:moveTo>
                  <a:pt x="0" y="0"/>
                </a:moveTo>
                <a:lnTo>
                  <a:pt x="463083" y="0"/>
                </a:lnTo>
                <a:lnTo>
                  <a:pt x="463083" y="463083"/>
                </a:lnTo>
                <a:lnTo>
                  <a:pt x="0" y="46308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2209271" y="7233638"/>
            <a:ext cx="283530" cy="283530"/>
          </a:xfrm>
          <a:custGeom>
            <a:avLst/>
            <a:gdLst/>
            <a:ahLst/>
            <a:cxnLst/>
            <a:rect r="r" b="b" t="t" l="l"/>
            <a:pathLst>
              <a:path h="283530" w="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14440929" y="8781803"/>
            <a:ext cx="4138041" cy="1585532"/>
            <a:chOff x="0" y="0"/>
            <a:chExt cx="5517388" cy="2114042"/>
          </a:xfrm>
        </p:grpSpPr>
        <p:sp>
          <p:nvSpPr>
            <p:cNvPr name="Freeform 7" id="7"/>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9"/>
              <a:stretch>
                <a:fillRect l="0" t="0" r="0" b="0"/>
              </a:stretch>
            </a:blipFill>
          </p:spPr>
        </p:sp>
      </p:grpSp>
      <p:grpSp>
        <p:nvGrpSpPr>
          <p:cNvPr name="Group 8" id="8"/>
          <p:cNvGrpSpPr/>
          <p:nvPr/>
        </p:nvGrpSpPr>
        <p:grpSpPr>
          <a:xfrm rot="0">
            <a:off x="0" y="-56764"/>
            <a:ext cx="5653183" cy="5653183"/>
            <a:chOff x="0" y="0"/>
            <a:chExt cx="7537577" cy="7537577"/>
          </a:xfrm>
        </p:grpSpPr>
        <p:sp>
          <p:nvSpPr>
            <p:cNvPr name="Freeform 9" id="9"/>
            <p:cNvSpPr/>
            <p:nvPr/>
          </p:nvSpPr>
          <p:spPr>
            <a:xfrm flipH="false" flipV="false" rot="0">
              <a:off x="0" y="0"/>
              <a:ext cx="7537577" cy="7537577"/>
            </a:xfrm>
            <a:custGeom>
              <a:avLst/>
              <a:gdLst/>
              <a:ahLst/>
              <a:cxnLst/>
              <a:rect r="r" b="b" t="t" l="l"/>
              <a:pathLst>
                <a:path h="7537577" w="7537577">
                  <a:moveTo>
                    <a:pt x="7537577" y="3768852"/>
                  </a:moveTo>
                  <a:cubicBezTo>
                    <a:pt x="7537577" y="5850255"/>
                    <a:pt x="5850128" y="7537577"/>
                    <a:pt x="3768725" y="7537577"/>
                  </a:cubicBezTo>
                  <a:cubicBezTo>
                    <a:pt x="1687322" y="7537577"/>
                    <a:pt x="0" y="5850255"/>
                    <a:pt x="0" y="3768852"/>
                  </a:cubicBezTo>
                  <a:cubicBezTo>
                    <a:pt x="0" y="1687449"/>
                    <a:pt x="1687322" y="0"/>
                    <a:pt x="3768852" y="0"/>
                  </a:cubicBezTo>
                  <a:cubicBezTo>
                    <a:pt x="5850382" y="0"/>
                    <a:pt x="7537577" y="1687322"/>
                    <a:pt x="7537577" y="3768852"/>
                  </a:cubicBezTo>
                  <a:close/>
                </a:path>
              </a:pathLst>
            </a:custGeom>
            <a:blipFill>
              <a:blip r:embed="rId10"/>
              <a:stretch>
                <a:fillRect l="-24962" t="0" r="-24962" b="0"/>
              </a:stretch>
            </a:blipFill>
          </p:spPr>
        </p:sp>
      </p:grpSp>
      <p:sp>
        <p:nvSpPr>
          <p:cNvPr name="TextBox 10" id="10"/>
          <p:cNvSpPr txBox="true"/>
          <p:nvPr/>
        </p:nvSpPr>
        <p:spPr>
          <a:xfrm rot="0">
            <a:off x="5181932" y="4918176"/>
            <a:ext cx="11604928" cy="710692"/>
          </a:xfrm>
          <a:prstGeom prst="rect">
            <a:avLst/>
          </a:prstGeom>
        </p:spPr>
        <p:txBody>
          <a:bodyPr anchor="t" rtlCol="false" tIns="0" lIns="0" bIns="0" rIns="0">
            <a:spAutoFit/>
          </a:bodyPr>
          <a:lstStyle/>
          <a:p>
            <a:pPr algn="ctr">
              <a:lnSpc>
                <a:spcPts val="6373"/>
              </a:lnSpc>
            </a:pPr>
            <a:r>
              <a:rPr lang="en-US" sz="6600" b="true">
                <a:solidFill>
                  <a:srgbClr val="0099FF"/>
                </a:solidFill>
                <a:latin typeface="Montserrat Bold"/>
                <a:ea typeface="Montserrat Bold"/>
                <a:cs typeface="Montserrat Bold"/>
                <a:sym typeface="Montserrat Bold"/>
              </a:rPr>
              <a:t>ACTIVITES FOR AGES 10-12 </a:t>
            </a:r>
          </a:p>
        </p:txBody>
      </p:sp>
      <p:sp>
        <p:nvSpPr>
          <p:cNvPr name="Freeform 11" id="11"/>
          <p:cNvSpPr/>
          <p:nvPr/>
        </p:nvSpPr>
        <p:spPr>
          <a:xfrm flipH="false" flipV="false" rot="-10800000">
            <a:off x="-2744890" y="744082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t="0" r="-62" b="0"/>
            </a:stretch>
          </a:blipFill>
        </p:spPr>
      </p:sp>
      <p:sp>
        <p:nvSpPr>
          <p:cNvPr name="Freeform 12" id="12"/>
          <p:cNvSpPr/>
          <p:nvPr/>
        </p:nvSpPr>
        <p:spPr>
          <a:xfrm flipH="false" flipV="false" rot="-10800000">
            <a:off x="13789400" y="-1157273"/>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t="0" r="-62" b="0"/>
            </a:stretch>
          </a:blipFill>
        </p:spPr>
      </p:sp>
      <p:sp>
        <p:nvSpPr>
          <p:cNvPr name="TextBox 13" id="13"/>
          <p:cNvSpPr txBox="true"/>
          <p:nvPr/>
        </p:nvSpPr>
        <p:spPr>
          <a:xfrm rot="0">
            <a:off x="7687912" y="5959042"/>
            <a:ext cx="9571388" cy="1084513"/>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name="TextBox 14" id="14"/>
          <p:cNvSpPr txBox="true"/>
          <p:nvPr/>
        </p:nvSpPr>
        <p:spPr>
          <a:xfrm rot="0">
            <a:off x="2299738" y="5981872"/>
            <a:ext cx="1336973" cy="248284"/>
          </a:xfrm>
          <a:prstGeom prst="rect">
            <a:avLst/>
          </a:prstGeom>
        </p:spPr>
        <p:txBody>
          <a:bodyPr anchor="t" rtlCol="false" tIns="0" lIns="0" bIns="0" rIns="0">
            <a:spAutoFit/>
          </a:bodyPr>
          <a:lstStyle/>
          <a:p>
            <a:pPr algn="ctr">
              <a:lnSpc>
                <a:spcPts val="1539"/>
              </a:lnSpc>
            </a:pPr>
            <a:r>
              <a:rPr lang="en-US" sz="1100">
                <a:solidFill>
                  <a:srgbClr val="FFFFFF"/>
                </a:solidFill>
                <a:latin typeface="Montserrat"/>
                <a:ea typeface="Montserrat"/>
                <a:cs typeface="Montserrat"/>
                <a:sym typeface="Montserrat"/>
              </a:rPr>
              <a:t>UNICEF/UNI509138</a:t>
            </a:r>
          </a:p>
        </p:txBody>
      </p:sp>
      <p:sp>
        <p:nvSpPr>
          <p:cNvPr name="TextBox 15" id="15"/>
          <p:cNvSpPr txBox="true"/>
          <p:nvPr/>
        </p:nvSpPr>
        <p:spPr>
          <a:xfrm rot="-5400000">
            <a:off x="-529167" y="1960482"/>
            <a:ext cx="1289165" cy="139392"/>
          </a:xfrm>
          <a:prstGeom prst="rect">
            <a:avLst/>
          </a:prstGeom>
        </p:spPr>
        <p:txBody>
          <a:bodyPr anchor="t" rtlCol="false" tIns="0" lIns="0" bIns="0" rIns="0">
            <a:spAutoFit/>
          </a:bodyPr>
          <a:lstStyle/>
          <a:p>
            <a:pPr algn="l">
              <a:lnSpc>
                <a:spcPts val="1080"/>
              </a:lnSpc>
            </a:pPr>
            <a:r>
              <a:rPr lang="en-US" sz="900">
                <a:solidFill>
                  <a:srgbClr val="FFFFFF"/>
                </a:solidFill>
                <a:latin typeface="Montserrat"/>
                <a:ea typeface="Montserrat"/>
                <a:cs typeface="Montserrat"/>
                <a:sym typeface="Montserrat"/>
              </a:rPr>
              <a:t>UNICEF/UNI406810</a:t>
            </a:r>
          </a:p>
        </p:txBody>
      </p:sp>
      <p:sp>
        <p:nvSpPr>
          <p:cNvPr name="TextBox 16" id="16"/>
          <p:cNvSpPr txBox="true"/>
          <p:nvPr/>
        </p:nvSpPr>
        <p:spPr>
          <a:xfrm rot="0">
            <a:off x="2563043" y="5346843"/>
            <a:ext cx="911768" cy="138854"/>
          </a:xfrm>
          <a:prstGeom prst="rect">
            <a:avLst/>
          </a:prstGeom>
        </p:spPr>
        <p:txBody>
          <a:bodyPr anchor="t" rtlCol="false" tIns="0" lIns="0" bIns="0" rIns="0">
            <a:spAutoFit/>
          </a:bodyPr>
          <a:lstStyle/>
          <a:p>
            <a:pPr algn="ctr">
              <a:lnSpc>
                <a:spcPts val="979"/>
              </a:lnSpc>
            </a:pPr>
            <a:r>
              <a:rPr lang="en-US" sz="699">
                <a:solidFill>
                  <a:srgbClr val="FFFFFF"/>
                </a:solidFill>
                <a:latin typeface="Montserrat"/>
                <a:ea typeface="Montserrat"/>
                <a:cs typeface="Montserrat"/>
                <a:sym typeface="Montserrat"/>
              </a:rPr>
              <a:t>UNICEF/UN0444256</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59098" y="6994272"/>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509927" y="-5270934"/>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45090" y="778829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5" id="5"/>
          <p:cNvSpPr/>
          <p:nvPr/>
        </p:nvSpPr>
        <p:spPr>
          <a:xfrm flipH="false" flipV="false" rot="0">
            <a:off x="17030464" y="-2806490"/>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grpSp>
        <p:nvGrpSpPr>
          <p:cNvPr name="Group 6" id="6"/>
          <p:cNvGrpSpPr/>
          <p:nvPr/>
        </p:nvGrpSpPr>
        <p:grpSpPr>
          <a:xfrm rot="0">
            <a:off x="15183551" y="9057274"/>
            <a:ext cx="3209485" cy="1229746"/>
            <a:chOff x="0" y="0"/>
            <a:chExt cx="4279314" cy="1639661"/>
          </a:xfrm>
        </p:grpSpPr>
        <p:sp>
          <p:nvSpPr>
            <p:cNvPr name="Freeform 7" id="7"/>
            <p:cNvSpPr/>
            <p:nvPr/>
          </p:nvSpPr>
          <p:spPr>
            <a:xfrm flipH="false" flipV="false" rot="0">
              <a:off x="0" y="0"/>
              <a:ext cx="4279265" cy="1639697"/>
            </a:xfrm>
            <a:custGeom>
              <a:avLst/>
              <a:gdLst/>
              <a:ahLst/>
              <a:cxnLst/>
              <a:rect r="r" b="b" t="t" l="l"/>
              <a:pathLst>
                <a:path h="1639697" w="4279265">
                  <a:moveTo>
                    <a:pt x="0" y="0"/>
                  </a:moveTo>
                  <a:lnTo>
                    <a:pt x="4279265" y="0"/>
                  </a:lnTo>
                  <a:lnTo>
                    <a:pt x="4279265" y="1639697"/>
                  </a:lnTo>
                  <a:lnTo>
                    <a:pt x="0" y="1639697"/>
                  </a:lnTo>
                  <a:lnTo>
                    <a:pt x="0" y="0"/>
                  </a:lnTo>
                  <a:close/>
                </a:path>
              </a:pathLst>
            </a:custGeom>
            <a:blipFill>
              <a:blip r:embed="rId7"/>
              <a:stretch>
                <a:fillRect l="0" t="0" r="-1" b="2"/>
              </a:stretch>
            </a:blipFill>
          </p:spPr>
        </p:sp>
      </p:grpSp>
      <p:sp>
        <p:nvSpPr>
          <p:cNvPr name="Freeform 8" id="8"/>
          <p:cNvSpPr/>
          <p:nvPr/>
        </p:nvSpPr>
        <p:spPr>
          <a:xfrm flipH="false" flipV="false" rot="0">
            <a:off x="89047" y="122159"/>
            <a:ext cx="5927450" cy="5927450"/>
          </a:xfrm>
          <a:custGeom>
            <a:avLst/>
            <a:gdLst/>
            <a:ahLst/>
            <a:cxnLst/>
            <a:rect r="r" b="b" t="t" l="l"/>
            <a:pathLst>
              <a:path h="5927450" w="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1528885" y="1083444"/>
            <a:ext cx="3047809" cy="4064793"/>
            <a:chOff x="0" y="0"/>
            <a:chExt cx="4063746" cy="5419725"/>
          </a:xfrm>
        </p:grpSpPr>
        <p:sp>
          <p:nvSpPr>
            <p:cNvPr name="Freeform 10" id="10"/>
            <p:cNvSpPr/>
            <p:nvPr/>
          </p:nvSpPr>
          <p:spPr>
            <a:xfrm flipH="false" flipV="false" rot="0">
              <a:off x="0" y="0"/>
              <a:ext cx="4068064" cy="5424043"/>
            </a:xfrm>
            <a:custGeom>
              <a:avLst/>
              <a:gdLst/>
              <a:ahLst/>
              <a:cxnLst/>
              <a:rect r="r" b="b" t="t" l="l"/>
              <a:pathLst>
                <a:path h="5424043" w="4068064">
                  <a:moveTo>
                    <a:pt x="8509" y="0"/>
                  </a:moveTo>
                  <a:lnTo>
                    <a:pt x="4059555" y="0"/>
                  </a:lnTo>
                  <a:cubicBezTo>
                    <a:pt x="4064254" y="0"/>
                    <a:pt x="4068064" y="3810"/>
                    <a:pt x="4068064" y="8509"/>
                  </a:cubicBezTo>
                  <a:lnTo>
                    <a:pt x="4068064" y="5415534"/>
                  </a:lnTo>
                  <a:cubicBezTo>
                    <a:pt x="4068064" y="5420233"/>
                    <a:pt x="4064254" y="5424043"/>
                    <a:pt x="4059555" y="5424043"/>
                  </a:cubicBezTo>
                  <a:lnTo>
                    <a:pt x="8509" y="5424043"/>
                  </a:lnTo>
                  <a:cubicBezTo>
                    <a:pt x="3810" y="5424043"/>
                    <a:pt x="0" y="5420233"/>
                    <a:pt x="0" y="5415534"/>
                  </a:cubicBezTo>
                  <a:lnTo>
                    <a:pt x="0" y="8509"/>
                  </a:lnTo>
                  <a:cubicBezTo>
                    <a:pt x="0" y="3810"/>
                    <a:pt x="3810" y="0"/>
                    <a:pt x="8509" y="0"/>
                  </a:cubicBezTo>
                  <a:moveTo>
                    <a:pt x="8509" y="16891"/>
                  </a:moveTo>
                  <a:lnTo>
                    <a:pt x="8509" y="8509"/>
                  </a:lnTo>
                  <a:lnTo>
                    <a:pt x="17018" y="8509"/>
                  </a:lnTo>
                  <a:lnTo>
                    <a:pt x="17018" y="5415534"/>
                  </a:lnTo>
                  <a:lnTo>
                    <a:pt x="8509" y="5415534"/>
                  </a:lnTo>
                  <a:lnTo>
                    <a:pt x="8509" y="5407025"/>
                  </a:lnTo>
                  <a:lnTo>
                    <a:pt x="4059555" y="5407025"/>
                  </a:lnTo>
                  <a:lnTo>
                    <a:pt x="4059555" y="5415534"/>
                  </a:lnTo>
                  <a:lnTo>
                    <a:pt x="4051046" y="5415534"/>
                  </a:lnTo>
                  <a:lnTo>
                    <a:pt x="4051046" y="8509"/>
                  </a:lnTo>
                  <a:lnTo>
                    <a:pt x="4059555" y="8509"/>
                  </a:lnTo>
                  <a:lnTo>
                    <a:pt x="4059555" y="17018"/>
                  </a:lnTo>
                  <a:lnTo>
                    <a:pt x="8509" y="17018"/>
                  </a:lnTo>
                  <a:close/>
                </a:path>
              </a:pathLst>
            </a:custGeom>
            <a:solidFill>
              <a:srgbClr val="000000"/>
            </a:solidFill>
          </p:spPr>
        </p:sp>
      </p:grpSp>
      <p:grpSp>
        <p:nvGrpSpPr>
          <p:cNvPr name="Group 11" id="11"/>
          <p:cNvGrpSpPr/>
          <p:nvPr/>
        </p:nvGrpSpPr>
        <p:grpSpPr>
          <a:xfrm rot="0">
            <a:off x="7046335" y="1028700"/>
            <a:ext cx="9083328" cy="1558326"/>
            <a:chOff x="0" y="0"/>
            <a:chExt cx="12111103" cy="2077768"/>
          </a:xfrm>
        </p:grpSpPr>
        <p:sp>
          <p:nvSpPr>
            <p:cNvPr name="Freeform 12" id="12"/>
            <p:cNvSpPr/>
            <p:nvPr/>
          </p:nvSpPr>
          <p:spPr>
            <a:xfrm flipH="false" flipV="false" rot="0">
              <a:off x="0" y="0"/>
              <a:ext cx="12111101" cy="2077720"/>
            </a:xfrm>
            <a:custGeom>
              <a:avLst/>
              <a:gdLst/>
              <a:ahLst/>
              <a:cxnLst/>
              <a:rect r="r" b="b" t="t" l="l"/>
              <a:pathLst>
                <a:path h="2077720" w="12111101">
                  <a:moveTo>
                    <a:pt x="0" y="0"/>
                  </a:moveTo>
                  <a:lnTo>
                    <a:pt x="12111101" y="0"/>
                  </a:lnTo>
                  <a:lnTo>
                    <a:pt x="12111101" y="2077720"/>
                  </a:lnTo>
                  <a:lnTo>
                    <a:pt x="0" y="2077720"/>
                  </a:lnTo>
                  <a:close/>
                </a:path>
              </a:pathLst>
            </a:custGeom>
            <a:solidFill>
              <a:srgbClr val="0099FF"/>
            </a:solidFill>
          </p:spPr>
        </p:sp>
      </p:grpSp>
      <p:sp>
        <p:nvSpPr>
          <p:cNvPr name="Freeform 13" id="13"/>
          <p:cNvSpPr/>
          <p:nvPr/>
        </p:nvSpPr>
        <p:spPr>
          <a:xfrm flipH="false" flipV="false" rot="0">
            <a:off x="426954" y="993409"/>
            <a:ext cx="4144945" cy="4114800"/>
          </a:xfrm>
          <a:custGeom>
            <a:avLst/>
            <a:gdLst/>
            <a:ahLst/>
            <a:cxnLst/>
            <a:rect r="r" b="b" t="t" l="l"/>
            <a:pathLst>
              <a:path h="4114800" w="4144945">
                <a:moveTo>
                  <a:pt x="0" y="0"/>
                </a:moveTo>
                <a:lnTo>
                  <a:pt x="4144945" y="0"/>
                </a:lnTo>
                <a:lnTo>
                  <a:pt x="41449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95" t="0" r="-95" b="0"/>
            </a:stretch>
          </a:blipFill>
        </p:spPr>
      </p:sp>
      <p:sp>
        <p:nvSpPr>
          <p:cNvPr name="TextBox 14" id="14"/>
          <p:cNvSpPr txBox="true"/>
          <p:nvPr/>
        </p:nvSpPr>
        <p:spPr>
          <a:xfrm rot="0">
            <a:off x="6258686" y="1243426"/>
            <a:ext cx="10529590" cy="882161"/>
          </a:xfrm>
          <a:prstGeom prst="rect">
            <a:avLst/>
          </a:prstGeom>
        </p:spPr>
        <p:txBody>
          <a:bodyPr anchor="t" rtlCol="false" tIns="0" lIns="0" bIns="0" rIns="0">
            <a:spAutoFit/>
          </a:bodyPr>
          <a:lstStyle/>
          <a:p>
            <a:pPr algn="ctr">
              <a:lnSpc>
                <a:spcPts val="6719"/>
              </a:lnSpc>
            </a:pPr>
            <a:r>
              <a:rPr lang="en-US" sz="4798" b="true">
                <a:solidFill>
                  <a:srgbClr val="FFFFFF"/>
                </a:solidFill>
                <a:latin typeface="Montserrat Bold"/>
                <a:ea typeface="Montserrat Bold"/>
                <a:cs typeface="Montserrat Bold"/>
                <a:sym typeface="Montserrat Bold"/>
              </a:rPr>
              <a:t>INVESTIGATION TIME!</a:t>
            </a:r>
          </a:p>
        </p:txBody>
      </p:sp>
      <p:sp>
        <p:nvSpPr>
          <p:cNvPr name="TextBox 15" id="15"/>
          <p:cNvSpPr txBox="true"/>
          <p:nvPr/>
        </p:nvSpPr>
        <p:spPr>
          <a:xfrm rot="0">
            <a:off x="5709968" y="3796022"/>
            <a:ext cx="11899825" cy="2790155"/>
          </a:xfrm>
          <a:prstGeom prst="rect">
            <a:avLst/>
          </a:prstGeom>
        </p:spPr>
        <p:txBody>
          <a:bodyPr anchor="t" rtlCol="false" tIns="0" lIns="0" bIns="0" rIns="0">
            <a:spAutoFit/>
          </a:bodyPr>
          <a:lstStyle/>
          <a:p>
            <a:pPr algn="ctr">
              <a:lnSpc>
                <a:spcPts val="4480"/>
              </a:lnSpc>
            </a:pPr>
            <a:r>
              <a:rPr lang="en-US" sz="4500" b="true">
                <a:solidFill>
                  <a:srgbClr val="0099FF"/>
                </a:solidFill>
                <a:latin typeface="Montserrat Bold"/>
                <a:ea typeface="Montserrat Bold"/>
                <a:cs typeface="Montserrat Bold"/>
                <a:sym typeface="Montserrat Bold"/>
              </a:rPr>
              <a:t>Why do children need both Human Rights and Children's Rights? Discuss in small groups or with a partner and share your thoughts with the rest of your class.</a:t>
            </a:r>
          </a:p>
        </p:txBody>
      </p:sp>
      <p:sp>
        <p:nvSpPr>
          <p:cNvPr name="Freeform 16" id="16"/>
          <p:cNvSpPr/>
          <p:nvPr/>
        </p:nvSpPr>
        <p:spPr>
          <a:xfrm flipH="false" flipV="false" rot="0">
            <a:off x="10065814" y="6994272"/>
            <a:ext cx="2915334" cy="2963490"/>
          </a:xfrm>
          <a:custGeom>
            <a:avLst/>
            <a:gdLst/>
            <a:ahLst/>
            <a:cxnLst/>
            <a:rect r="r" b="b" t="t" l="l"/>
            <a:pathLst>
              <a:path h="2963490" w="2915334">
                <a:moveTo>
                  <a:pt x="0" y="0"/>
                </a:moveTo>
                <a:lnTo>
                  <a:pt x="2915334" y="0"/>
                </a:lnTo>
                <a:lnTo>
                  <a:pt x="2915334" y="2963490"/>
                </a:lnTo>
                <a:lnTo>
                  <a:pt x="0" y="2963490"/>
                </a:lnTo>
                <a:lnTo>
                  <a:pt x="0" y="0"/>
                </a:lnTo>
                <a:close/>
              </a:path>
            </a:pathLst>
          </a:custGeom>
          <a:blipFill>
            <a:blip r:embed="rId12">
              <a:extLst>
                <a:ext uri="{96DAC541-7B7A-43D3-8B79-37D633B846F1}">
                  <asvg:svgBlip xmlns:asvg="http://schemas.microsoft.com/office/drawing/2016/SVG/main" r:embed="rId13"/>
                </a:ext>
              </a:extLst>
            </a:blip>
            <a:stretch>
              <a:fillRect l="-11" t="0" r="-11"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3695457" y="828230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3" id="3"/>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4411691" y="8670017"/>
            <a:ext cx="4138041" cy="1585532"/>
            <a:chOff x="0" y="0"/>
            <a:chExt cx="5517388" cy="2114042"/>
          </a:xfrm>
        </p:grpSpPr>
        <p:sp>
          <p:nvSpPr>
            <p:cNvPr name="Freeform 5" id="5"/>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7"/>
              <a:stretch>
                <a:fillRect l="0" t="0" r="0" b="0"/>
              </a:stretch>
            </a:blipFill>
          </p:spPr>
        </p:sp>
      </p:grpSp>
      <p:grpSp>
        <p:nvGrpSpPr>
          <p:cNvPr name="Group 6" id="6"/>
          <p:cNvGrpSpPr/>
          <p:nvPr/>
        </p:nvGrpSpPr>
        <p:grpSpPr>
          <a:xfrm rot="0">
            <a:off x="1650130" y="758150"/>
            <a:ext cx="10281119" cy="1266919"/>
            <a:chOff x="0" y="0"/>
            <a:chExt cx="13708159" cy="1689225"/>
          </a:xfrm>
        </p:grpSpPr>
        <p:sp>
          <p:nvSpPr>
            <p:cNvPr name="Freeform 7" id="7"/>
            <p:cNvSpPr/>
            <p:nvPr/>
          </p:nvSpPr>
          <p:spPr>
            <a:xfrm flipH="false" flipV="false" rot="0">
              <a:off x="0" y="0"/>
              <a:ext cx="13708126" cy="1689227"/>
            </a:xfrm>
            <a:custGeom>
              <a:avLst/>
              <a:gdLst/>
              <a:ahLst/>
              <a:cxnLst/>
              <a:rect r="r" b="b" t="t" l="l"/>
              <a:pathLst>
                <a:path h="1689227" w="13708126">
                  <a:moveTo>
                    <a:pt x="0" y="0"/>
                  </a:moveTo>
                  <a:lnTo>
                    <a:pt x="13708126" y="0"/>
                  </a:lnTo>
                  <a:lnTo>
                    <a:pt x="13708126" y="1689227"/>
                  </a:lnTo>
                  <a:lnTo>
                    <a:pt x="0" y="1689227"/>
                  </a:lnTo>
                  <a:close/>
                </a:path>
              </a:pathLst>
            </a:custGeom>
            <a:solidFill>
              <a:srgbClr val="0099FF"/>
            </a:solidFill>
          </p:spPr>
        </p:sp>
      </p:grpSp>
      <p:sp>
        <p:nvSpPr>
          <p:cNvPr name="Freeform 8" id="8"/>
          <p:cNvSpPr/>
          <p:nvPr/>
        </p:nvSpPr>
        <p:spPr>
          <a:xfrm flipH="false" flipV="false" rot="0">
            <a:off x="12005319" y="1391610"/>
            <a:ext cx="6544414" cy="4114800"/>
          </a:xfrm>
          <a:custGeom>
            <a:avLst/>
            <a:gdLst/>
            <a:ahLst/>
            <a:cxnLst/>
            <a:rect r="r" b="b" t="t" l="l"/>
            <a:pathLst>
              <a:path h="4114800" w="6544414">
                <a:moveTo>
                  <a:pt x="0" y="0"/>
                </a:moveTo>
                <a:lnTo>
                  <a:pt x="6544413" y="0"/>
                </a:lnTo>
                <a:lnTo>
                  <a:pt x="654441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686624">
            <a:off x="132968" y="505754"/>
            <a:ext cx="2728246" cy="1613729"/>
          </a:xfrm>
          <a:custGeom>
            <a:avLst/>
            <a:gdLst/>
            <a:ahLst/>
            <a:cxnLst/>
            <a:rect r="r" b="b" t="t" l="l"/>
            <a:pathLst>
              <a:path h="1613729" w="2728246">
                <a:moveTo>
                  <a:pt x="0" y="0"/>
                </a:moveTo>
                <a:lnTo>
                  <a:pt x="2728246" y="0"/>
                </a:lnTo>
                <a:lnTo>
                  <a:pt x="2728246" y="1613728"/>
                </a:lnTo>
                <a:lnTo>
                  <a:pt x="0" y="16137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1028700" y="828675"/>
            <a:ext cx="11352718" cy="882161"/>
          </a:xfrm>
          <a:prstGeom prst="rect">
            <a:avLst/>
          </a:prstGeom>
        </p:spPr>
        <p:txBody>
          <a:bodyPr anchor="t" rtlCol="false" tIns="0" lIns="0" bIns="0" rIns="0">
            <a:spAutoFit/>
          </a:bodyPr>
          <a:lstStyle/>
          <a:p>
            <a:pPr algn="ctr">
              <a:lnSpc>
                <a:spcPts val="6719"/>
              </a:lnSpc>
            </a:pPr>
            <a:r>
              <a:rPr lang="en-US" sz="4798" b="true">
                <a:solidFill>
                  <a:srgbClr val="FFFFFF"/>
                </a:solidFill>
                <a:latin typeface="Montserrat Bold"/>
                <a:ea typeface="Montserrat Bold"/>
                <a:cs typeface="Montserrat Bold"/>
                <a:sym typeface="Montserrat Bold"/>
              </a:rPr>
              <a:t>HUMAN RIGHTS TIMELINE</a:t>
            </a:r>
          </a:p>
        </p:txBody>
      </p:sp>
      <p:sp>
        <p:nvSpPr>
          <p:cNvPr name="TextBox 11" id="11"/>
          <p:cNvSpPr txBox="true"/>
          <p:nvPr/>
        </p:nvSpPr>
        <p:spPr>
          <a:xfrm rot="0">
            <a:off x="2359888" y="4181877"/>
            <a:ext cx="9571388" cy="1475038"/>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name="TextBox 12" id="12"/>
          <p:cNvSpPr txBox="true"/>
          <p:nvPr/>
        </p:nvSpPr>
        <p:spPr>
          <a:xfrm rot="0">
            <a:off x="135273" y="2825115"/>
            <a:ext cx="12452408" cy="5044878"/>
          </a:xfrm>
          <a:prstGeom prst="rect">
            <a:avLst/>
          </a:prstGeom>
        </p:spPr>
        <p:txBody>
          <a:bodyPr anchor="t" rtlCol="false" tIns="0" lIns="0" bIns="0" rIns="0">
            <a:spAutoFit/>
          </a:bodyPr>
          <a:lstStyle/>
          <a:p>
            <a:pPr algn="ctr">
              <a:lnSpc>
                <a:spcPts val="4200"/>
              </a:lnSpc>
            </a:pPr>
            <a:r>
              <a:rPr lang="en-US" sz="3500">
                <a:solidFill>
                  <a:srgbClr val="0099FF"/>
                </a:solidFill>
                <a:latin typeface="Montserrat"/>
                <a:ea typeface="Montserrat"/>
                <a:cs typeface="Montserrat"/>
                <a:sym typeface="Montserrat"/>
              </a:rPr>
              <a:t>In groups, create a Human Rights timeline to display in your class, highlighting key events in the lead up to the signing of the UDHR in 1948 and the adoption of the CRC in 1989. Think about the Convention of the Rights of the Child while creating your timeline. Take a look at this </a:t>
            </a:r>
            <a:r>
              <a:rPr lang="en-US" b="true" sz="3500" u="sng">
                <a:solidFill>
                  <a:srgbClr val="0099FF"/>
                </a:solidFill>
                <a:latin typeface="Montserrat Bold"/>
                <a:ea typeface="Montserrat Bold"/>
                <a:cs typeface="Montserrat Bold"/>
                <a:sym typeface="Montserrat Bold"/>
                <a:hlinkClick r:id="rId12" tooltip="https://www.unicef.org/child-rights-convention/history-child-rights"/>
              </a:rPr>
              <a:t>website</a:t>
            </a:r>
            <a:r>
              <a:rPr lang="en-US" sz="3500">
                <a:solidFill>
                  <a:srgbClr val="0099FF"/>
                </a:solidFill>
                <a:latin typeface="Montserrat"/>
                <a:ea typeface="Montserrat"/>
                <a:cs typeface="Montserrat"/>
                <a:sym typeface="Montserrat"/>
              </a:rPr>
              <a:t> to guide your thinking. </a:t>
            </a:r>
          </a:p>
          <a:p>
            <a:pPr algn="ctr">
              <a:lnSpc>
                <a:spcPts val="4759"/>
              </a:lnSpc>
            </a:pPr>
          </a:p>
          <a:p>
            <a:pPr algn="ctr">
              <a:lnSpc>
                <a:spcPts val="4759"/>
              </a:lnSpc>
            </a:pPr>
            <a:r>
              <a:rPr lang="en-US" sz="3500" b="true">
                <a:solidFill>
                  <a:srgbClr val="0099FF"/>
                </a:solidFill>
                <a:latin typeface="Montserrat Bold"/>
                <a:ea typeface="Montserrat Bold"/>
                <a:cs typeface="Montserrat Bold"/>
                <a:sym typeface="Montserrat Bold"/>
              </a:rPr>
              <a:t>Discussion: Present your timeline as a group to the rest of the class.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5662588" y="8709347"/>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3" id="3"/>
          <p:cNvSpPr/>
          <p:nvPr/>
        </p:nvSpPr>
        <p:spPr>
          <a:xfrm flipH="false" flipV="false" rot="0">
            <a:off x="15128481" y="3378839"/>
            <a:ext cx="2894564" cy="2894564"/>
          </a:xfrm>
          <a:custGeom>
            <a:avLst/>
            <a:gdLst/>
            <a:ahLst/>
            <a:cxnLst/>
            <a:rect r="r" b="b" t="t" l="l"/>
            <a:pathLst>
              <a:path h="2894564" w="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grpSp>
        <p:nvGrpSpPr>
          <p:cNvPr name="Group 5" id="5"/>
          <p:cNvGrpSpPr/>
          <p:nvPr/>
        </p:nvGrpSpPr>
        <p:grpSpPr>
          <a:xfrm rot="0">
            <a:off x="14983200" y="9076411"/>
            <a:ext cx="3376016" cy="1293554"/>
            <a:chOff x="0" y="0"/>
            <a:chExt cx="4501355" cy="1724738"/>
          </a:xfrm>
        </p:grpSpPr>
        <p:sp>
          <p:nvSpPr>
            <p:cNvPr name="Freeform 6" id="6"/>
            <p:cNvSpPr/>
            <p:nvPr/>
          </p:nvSpPr>
          <p:spPr>
            <a:xfrm flipH="false" flipV="false" rot="0">
              <a:off x="0" y="0"/>
              <a:ext cx="4501388" cy="1724787"/>
            </a:xfrm>
            <a:custGeom>
              <a:avLst/>
              <a:gdLst/>
              <a:ahLst/>
              <a:cxnLst/>
              <a:rect r="r" b="b" t="t" l="l"/>
              <a:pathLst>
                <a:path h="1724787" w="4501388">
                  <a:moveTo>
                    <a:pt x="0" y="0"/>
                  </a:moveTo>
                  <a:lnTo>
                    <a:pt x="4501388" y="0"/>
                  </a:lnTo>
                  <a:lnTo>
                    <a:pt x="4501388" y="1724787"/>
                  </a:lnTo>
                  <a:lnTo>
                    <a:pt x="0" y="1724787"/>
                  </a:lnTo>
                  <a:lnTo>
                    <a:pt x="0" y="0"/>
                  </a:lnTo>
                  <a:close/>
                </a:path>
              </a:pathLst>
            </a:custGeom>
            <a:blipFill>
              <a:blip r:embed="rId7"/>
              <a:stretch>
                <a:fillRect l="0" t="0" r="0" b="2"/>
              </a:stretch>
            </a:blipFill>
          </p:spPr>
        </p:sp>
      </p:grpSp>
      <p:grpSp>
        <p:nvGrpSpPr>
          <p:cNvPr name="Group 7" id="7"/>
          <p:cNvGrpSpPr/>
          <p:nvPr/>
        </p:nvGrpSpPr>
        <p:grpSpPr>
          <a:xfrm rot="0">
            <a:off x="953795" y="455747"/>
            <a:ext cx="10792824" cy="906952"/>
            <a:chOff x="0" y="0"/>
            <a:chExt cx="14390432" cy="1209269"/>
          </a:xfrm>
        </p:grpSpPr>
        <p:sp>
          <p:nvSpPr>
            <p:cNvPr name="Freeform 8" id="8"/>
            <p:cNvSpPr/>
            <p:nvPr/>
          </p:nvSpPr>
          <p:spPr>
            <a:xfrm flipH="false" flipV="false" rot="0">
              <a:off x="0" y="0"/>
              <a:ext cx="14390370" cy="1209319"/>
            </a:xfrm>
            <a:custGeom>
              <a:avLst/>
              <a:gdLst/>
              <a:ahLst/>
              <a:cxnLst/>
              <a:rect r="r" b="b" t="t" l="l"/>
              <a:pathLst>
                <a:path h="1209319" w="14390370">
                  <a:moveTo>
                    <a:pt x="0" y="0"/>
                  </a:moveTo>
                  <a:lnTo>
                    <a:pt x="14390370" y="0"/>
                  </a:lnTo>
                  <a:lnTo>
                    <a:pt x="14390370" y="1209319"/>
                  </a:lnTo>
                  <a:lnTo>
                    <a:pt x="0" y="1209319"/>
                  </a:lnTo>
                  <a:close/>
                </a:path>
              </a:pathLst>
            </a:custGeom>
            <a:solidFill>
              <a:srgbClr val="0099FF"/>
            </a:solidFill>
          </p:spPr>
        </p:sp>
      </p:grpSp>
      <p:sp>
        <p:nvSpPr>
          <p:cNvPr name="Freeform 9" id="9"/>
          <p:cNvSpPr/>
          <p:nvPr/>
        </p:nvSpPr>
        <p:spPr>
          <a:xfrm flipH="false" flipV="false" rot="-490262">
            <a:off x="424700" y="-219522"/>
            <a:ext cx="2607252" cy="2496444"/>
          </a:xfrm>
          <a:custGeom>
            <a:avLst/>
            <a:gdLst/>
            <a:ahLst/>
            <a:cxnLst/>
            <a:rect r="r" b="b" t="t" l="l"/>
            <a:pathLst>
              <a:path h="2496444" w="2607252">
                <a:moveTo>
                  <a:pt x="0" y="0"/>
                </a:moveTo>
                <a:lnTo>
                  <a:pt x="2607252" y="0"/>
                </a:lnTo>
                <a:lnTo>
                  <a:pt x="2607252" y="2496444"/>
                </a:lnTo>
                <a:lnTo>
                  <a:pt x="0" y="2496444"/>
                </a:lnTo>
                <a:lnTo>
                  <a:pt x="0" y="0"/>
                </a:lnTo>
                <a:close/>
              </a:path>
            </a:pathLst>
          </a:custGeom>
          <a:blipFill>
            <a:blip r:embed="rId8"/>
            <a:stretch>
              <a:fillRect l="-5912" t="0" r="-5912" b="0"/>
            </a:stretch>
          </a:blipFill>
        </p:spPr>
      </p:sp>
      <p:sp>
        <p:nvSpPr>
          <p:cNvPr name="TextBox 10" id="10"/>
          <p:cNvSpPr txBox="true"/>
          <p:nvPr/>
        </p:nvSpPr>
        <p:spPr>
          <a:xfrm rot="0">
            <a:off x="1681244" y="359714"/>
            <a:ext cx="11352718" cy="1002985"/>
          </a:xfrm>
          <a:prstGeom prst="rect">
            <a:avLst/>
          </a:prstGeom>
        </p:spPr>
        <p:txBody>
          <a:bodyPr anchor="t" rtlCol="false" tIns="0" lIns="0" bIns="0" rIns="0">
            <a:spAutoFit/>
          </a:bodyPr>
          <a:lstStyle/>
          <a:p>
            <a:pPr algn="ctr">
              <a:lnSpc>
                <a:spcPts val="6719"/>
              </a:lnSpc>
            </a:pPr>
            <a:r>
              <a:rPr lang="en-US" sz="3500" b="true">
                <a:solidFill>
                  <a:srgbClr val="FFFFFF"/>
                </a:solidFill>
                <a:latin typeface="Montserrat Bold"/>
                <a:ea typeface="Montserrat Bold"/>
                <a:cs typeface="Montserrat Bold"/>
                <a:sym typeface="Montserrat Bold"/>
              </a:rPr>
              <a:t>CELEBRATING HUMAN RIGHTS DAY!</a:t>
            </a:r>
          </a:p>
        </p:txBody>
      </p:sp>
      <p:sp>
        <p:nvSpPr>
          <p:cNvPr name="TextBox 11" id="11"/>
          <p:cNvSpPr txBox="true"/>
          <p:nvPr/>
        </p:nvSpPr>
        <p:spPr>
          <a:xfrm rot="0">
            <a:off x="953795" y="2130011"/>
            <a:ext cx="11780370" cy="3887080"/>
          </a:xfrm>
          <a:prstGeom prst="rect">
            <a:avLst/>
          </a:prstGeom>
        </p:spPr>
        <p:txBody>
          <a:bodyPr anchor="t" rtlCol="false" tIns="0" lIns="0" bIns="0" rIns="0">
            <a:spAutoFit/>
          </a:bodyPr>
          <a:lstStyle/>
          <a:p>
            <a:pPr algn="ctr">
              <a:lnSpc>
                <a:spcPts val="4338"/>
              </a:lnSpc>
            </a:pPr>
            <a:r>
              <a:rPr lang="en-US" sz="3099">
                <a:solidFill>
                  <a:srgbClr val="0099FF"/>
                </a:solidFill>
                <a:latin typeface="Montserrat"/>
                <a:ea typeface="Montserrat"/>
                <a:cs typeface="Montserrat"/>
                <a:sym typeface="Montserrat"/>
              </a:rPr>
              <a:t>Do some research to find out what the theme is for this year’s  </a:t>
            </a:r>
            <a:r>
              <a:rPr lang="en-US" sz="3099" b="true">
                <a:solidFill>
                  <a:srgbClr val="0099FF"/>
                </a:solidFill>
                <a:latin typeface="Montserrat Bold"/>
                <a:ea typeface="Montserrat Bold"/>
                <a:cs typeface="Montserrat Bold"/>
                <a:sym typeface="Montserrat Bold"/>
              </a:rPr>
              <a:t>International Human Rights Day.  </a:t>
            </a:r>
          </a:p>
          <a:p>
            <a:pPr algn="ctr">
              <a:lnSpc>
                <a:spcPts val="4338"/>
              </a:lnSpc>
            </a:pPr>
          </a:p>
          <a:p>
            <a:pPr algn="ctr">
              <a:lnSpc>
                <a:spcPts val="4338"/>
              </a:lnSpc>
            </a:pPr>
            <a:r>
              <a:rPr lang="en-US" sz="3099">
                <a:solidFill>
                  <a:srgbClr val="0099FF"/>
                </a:solidFill>
                <a:latin typeface="Montserrat"/>
                <a:ea typeface="Montserrat"/>
                <a:cs typeface="Montserrat"/>
                <a:sym typeface="Montserrat"/>
              </a:rPr>
              <a:t>Find creative way to share something about this theme with your wider school community.  Draw a poster or write a newspaper article about this special day!</a:t>
            </a:r>
          </a:p>
          <a:p>
            <a:pPr algn="ctr">
              <a:lnSpc>
                <a:spcPts val="4338"/>
              </a:lnSpc>
            </a:pPr>
          </a:p>
        </p:txBody>
      </p:sp>
      <p:sp>
        <p:nvSpPr>
          <p:cNvPr name="Freeform 12" id="12"/>
          <p:cNvSpPr/>
          <p:nvPr/>
        </p:nvSpPr>
        <p:spPr>
          <a:xfrm flipH="false" flipV="false" rot="0">
            <a:off x="13011550" y="306456"/>
            <a:ext cx="4815191" cy="4114800"/>
          </a:xfrm>
          <a:custGeom>
            <a:avLst/>
            <a:gdLst/>
            <a:ahLst/>
            <a:cxnLst/>
            <a:rect r="r" b="b" t="t" l="l"/>
            <a:pathLst>
              <a:path h="4114800" w="4815191">
                <a:moveTo>
                  <a:pt x="0" y="0"/>
                </a:moveTo>
                <a:lnTo>
                  <a:pt x="4815191" y="0"/>
                </a:lnTo>
                <a:lnTo>
                  <a:pt x="481519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185" r="0" b="-185"/>
            </a:stretch>
          </a:blipFill>
        </p:spPr>
      </p:sp>
      <p:sp>
        <p:nvSpPr>
          <p:cNvPr name="Freeform 13" id="13"/>
          <p:cNvSpPr/>
          <p:nvPr/>
        </p:nvSpPr>
        <p:spPr>
          <a:xfrm flipH="false" flipV="false" rot="0">
            <a:off x="5416816" y="5903031"/>
            <a:ext cx="3727184" cy="3774364"/>
          </a:xfrm>
          <a:custGeom>
            <a:avLst/>
            <a:gdLst/>
            <a:ahLst/>
            <a:cxnLst/>
            <a:rect r="r" b="b" t="t" l="l"/>
            <a:pathLst>
              <a:path h="3774364" w="3727184">
                <a:moveTo>
                  <a:pt x="0" y="0"/>
                </a:moveTo>
                <a:lnTo>
                  <a:pt x="3727184" y="0"/>
                </a:lnTo>
                <a:lnTo>
                  <a:pt x="3727184" y="3774364"/>
                </a:lnTo>
                <a:lnTo>
                  <a:pt x="0" y="3774364"/>
                </a:lnTo>
                <a:lnTo>
                  <a:pt x="0" y="0"/>
                </a:lnTo>
                <a:close/>
              </a:path>
            </a:pathLst>
          </a:custGeom>
          <a:blipFill>
            <a:blip r:embed="rId11">
              <a:extLst>
                <a:ext uri="{96DAC541-7B7A-43D3-8B79-37D633B846F1}">
                  <asvg:svgBlip xmlns:asvg="http://schemas.microsoft.com/office/drawing/2016/SVG/main" r:embed="rId12"/>
                </a:ext>
              </a:extLst>
            </a:blip>
            <a:stretch>
              <a:fillRect l="0" t="-130" r="0" b="-13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5510029" y="7912514"/>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t="0" r="-62" b="0"/>
            </a:stretch>
          </a:blipFill>
        </p:spPr>
      </p:sp>
      <p:sp>
        <p:nvSpPr>
          <p:cNvPr name="Freeform 3" id="3"/>
          <p:cNvSpPr/>
          <p:nvPr/>
        </p:nvSpPr>
        <p:spPr>
          <a:xfrm flipH="false" flipV="false" rot="0">
            <a:off x="4468315" y="9044553"/>
            <a:ext cx="1162749" cy="290687"/>
          </a:xfrm>
          <a:custGeom>
            <a:avLst/>
            <a:gdLst/>
            <a:ahLst/>
            <a:cxnLst/>
            <a:rect r="r" b="b" t="t" l="l"/>
            <a:pathLst>
              <a:path h="290687" w="1162749">
                <a:moveTo>
                  <a:pt x="0" y="0"/>
                </a:moveTo>
                <a:lnTo>
                  <a:pt x="1162749" y="0"/>
                </a:lnTo>
                <a:lnTo>
                  <a:pt x="1162749" y="290687"/>
                </a:lnTo>
                <a:lnTo>
                  <a:pt x="0" y="290687"/>
                </a:lnTo>
                <a:lnTo>
                  <a:pt x="0" y="0"/>
                </a:lnTo>
                <a:close/>
              </a:path>
            </a:pathLst>
          </a:custGeom>
          <a:blipFill>
            <a:blip r:embed="rId5">
              <a:extLst>
                <a:ext uri="{96DAC541-7B7A-43D3-8B79-37D633B846F1}">
                  <asvg:svgBlip xmlns:asvg="http://schemas.microsoft.com/office/drawing/2016/SVG/main" r:embed="rId6"/>
                </a:ext>
              </a:extLst>
            </a:blip>
            <a:stretch>
              <a:fillRect l="0" t="-406" r="0" b="-406"/>
            </a:stretch>
          </a:blipFill>
        </p:spPr>
      </p:sp>
      <p:grpSp>
        <p:nvGrpSpPr>
          <p:cNvPr name="Group 4" id="4"/>
          <p:cNvGrpSpPr/>
          <p:nvPr/>
        </p:nvGrpSpPr>
        <p:grpSpPr>
          <a:xfrm rot="0">
            <a:off x="11306331" y="865179"/>
            <a:ext cx="5952935" cy="8504206"/>
            <a:chOff x="0" y="0"/>
            <a:chExt cx="7937247" cy="11338941"/>
          </a:xfrm>
        </p:grpSpPr>
        <p:sp>
          <p:nvSpPr>
            <p:cNvPr name="Freeform 5" id="5"/>
            <p:cNvSpPr/>
            <p:nvPr/>
          </p:nvSpPr>
          <p:spPr>
            <a:xfrm flipH="false" flipV="false" rot="0">
              <a:off x="0" y="0"/>
              <a:ext cx="7937247" cy="11338941"/>
            </a:xfrm>
            <a:custGeom>
              <a:avLst/>
              <a:gdLst/>
              <a:ahLst/>
              <a:cxnLst/>
              <a:rect r="r" b="b" t="t" l="l"/>
              <a:pathLst>
                <a:path h="11338941" w="7937247">
                  <a:moveTo>
                    <a:pt x="6123051" y="11338941"/>
                  </a:moveTo>
                  <a:lnTo>
                    <a:pt x="1814195" y="11338941"/>
                  </a:lnTo>
                  <a:cubicBezTo>
                    <a:pt x="811911" y="11338941"/>
                    <a:pt x="0" y="10527157"/>
                    <a:pt x="0" y="9524746"/>
                  </a:cubicBezTo>
                  <a:lnTo>
                    <a:pt x="0" y="1814195"/>
                  </a:lnTo>
                  <a:cubicBezTo>
                    <a:pt x="0" y="811911"/>
                    <a:pt x="811911" y="0"/>
                    <a:pt x="1814195" y="0"/>
                  </a:cubicBezTo>
                  <a:lnTo>
                    <a:pt x="6123051" y="0"/>
                  </a:lnTo>
                  <a:cubicBezTo>
                    <a:pt x="7125462" y="0"/>
                    <a:pt x="7937247" y="811911"/>
                    <a:pt x="7937247" y="1814195"/>
                  </a:cubicBezTo>
                  <a:lnTo>
                    <a:pt x="7937247" y="9524746"/>
                  </a:lnTo>
                  <a:cubicBezTo>
                    <a:pt x="7937247" y="10527157"/>
                    <a:pt x="7125335" y="11338941"/>
                    <a:pt x="6123051" y="11338941"/>
                  </a:cubicBezTo>
                  <a:close/>
                </a:path>
              </a:pathLst>
            </a:custGeom>
            <a:blipFill>
              <a:blip r:embed="rId7"/>
              <a:stretch>
                <a:fillRect l="-3506" t="0" r="-3506" b="0"/>
              </a:stretch>
            </a:blipFill>
          </p:spPr>
        </p:sp>
      </p:grpSp>
      <p:grpSp>
        <p:nvGrpSpPr>
          <p:cNvPr name="Group 6" id="6"/>
          <p:cNvGrpSpPr/>
          <p:nvPr/>
        </p:nvGrpSpPr>
        <p:grpSpPr>
          <a:xfrm rot="0">
            <a:off x="456114" y="2801345"/>
            <a:ext cx="9941849" cy="5472243"/>
            <a:chOff x="0" y="0"/>
            <a:chExt cx="13255799" cy="7296325"/>
          </a:xfrm>
        </p:grpSpPr>
        <p:sp>
          <p:nvSpPr>
            <p:cNvPr name="Freeform 7" id="7"/>
            <p:cNvSpPr/>
            <p:nvPr/>
          </p:nvSpPr>
          <p:spPr>
            <a:xfrm flipH="false" flipV="false" rot="0">
              <a:off x="0" y="0"/>
              <a:ext cx="13255752" cy="7296277"/>
            </a:xfrm>
            <a:custGeom>
              <a:avLst/>
              <a:gdLst/>
              <a:ahLst/>
              <a:cxnLst/>
              <a:rect r="r" b="b" t="t" l="l"/>
              <a:pathLst>
                <a:path h="7296277" w="13255752">
                  <a:moveTo>
                    <a:pt x="0" y="0"/>
                  </a:moveTo>
                  <a:lnTo>
                    <a:pt x="13255752" y="0"/>
                  </a:lnTo>
                  <a:lnTo>
                    <a:pt x="13255752" y="7296277"/>
                  </a:lnTo>
                  <a:lnTo>
                    <a:pt x="0" y="7296277"/>
                  </a:lnTo>
                  <a:close/>
                </a:path>
              </a:pathLst>
            </a:custGeom>
            <a:solidFill>
              <a:srgbClr val="60B7FE"/>
            </a:solidFill>
          </p:spPr>
        </p:sp>
      </p:grpSp>
      <p:sp>
        <p:nvSpPr>
          <p:cNvPr name="TextBox 8" id="8"/>
          <p:cNvSpPr txBox="true"/>
          <p:nvPr/>
        </p:nvSpPr>
        <p:spPr>
          <a:xfrm rot="0">
            <a:off x="456114" y="605070"/>
            <a:ext cx="8669929" cy="513229"/>
          </a:xfrm>
          <a:prstGeom prst="rect">
            <a:avLst/>
          </a:prstGeom>
        </p:spPr>
        <p:txBody>
          <a:bodyPr anchor="t" rtlCol="false" tIns="0" lIns="0" bIns="0" rIns="0">
            <a:spAutoFit/>
          </a:bodyPr>
          <a:lstStyle/>
          <a:p>
            <a:pPr algn="l">
              <a:lnSpc>
                <a:spcPts val="5680"/>
              </a:lnSpc>
            </a:pPr>
            <a:r>
              <a:rPr lang="en-US" sz="7012" b="true">
                <a:solidFill>
                  <a:srgbClr val="60B7FE"/>
                </a:solidFill>
                <a:latin typeface="Montserrat Bold"/>
                <a:ea typeface="Montserrat Bold"/>
                <a:cs typeface="Montserrat Bold"/>
                <a:sym typeface="Montserrat Bold"/>
              </a:rPr>
              <a:t>Reflection</a:t>
            </a:r>
          </a:p>
        </p:txBody>
      </p:sp>
      <p:sp>
        <p:nvSpPr>
          <p:cNvPr name="TextBox 9" id="9"/>
          <p:cNvSpPr txBox="true"/>
          <p:nvPr/>
        </p:nvSpPr>
        <p:spPr>
          <a:xfrm rot="0">
            <a:off x="456114" y="1276189"/>
            <a:ext cx="10230260" cy="2078939"/>
          </a:xfrm>
          <a:prstGeom prst="rect">
            <a:avLst/>
          </a:prstGeom>
        </p:spPr>
        <p:txBody>
          <a:bodyPr anchor="t" rtlCol="false" tIns="0" lIns="0" bIns="0" rIns="0">
            <a:spAutoFit/>
          </a:bodyPr>
          <a:lstStyle/>
          <a:p>
            <a:pPr algn="l">
              <a:lnSpc>
                <a:spcPts val="4058"/>
              </a:lnSpc>
            </a:pPr>
            <a:r>
              <a:rPr lang="en-US" sz="2898">
                <a:solidFill>
                  <a:srgbClr val="000000"/>
                </a:solidFill>
                <a:latin typeface="Montserrat"/>
                <a:ea typeface="Montserrat"/>
                <a:cs typeface="Montserrat"/>
                <a:sym typeface="Montserrat"/>
              </a:rPr>
              <a:t>Find somewhere quiet and give yourself time and space to think about the following:</a:t>
            </a:r>
          </a:p>
          <a:p>
            <a:pPr algn="l">
              <a:lnSpc>
                <a:spcPts val="4058"/>
              </a:lnSpc>
            </a:pPr>
          </a:p>
          <a:p>
            <a:pPr algn="l">
              <a:lnSpc>
                <a:spcPts val="4058"/>
              </a:lnSpc>
            </a:pPr>
          </a:p>
        </p:txBody>
      </p:sp>
      <p:sp>
        <p:nvSpPr>
          <p:cNvPr name="TextBox 10" id="10"/>
          <p:cNvSpPr txBox="true"/>
          <p:nvPr/>
        </p:nvSpPr>
        <p:spPr>
          <a:xfrm rot="0">
            <a:off x="456114" y="2747730"/>
            <a:ext cx="9941861" cy="5005197"/>
          </a:xfrm>
          <a:prstGeom prst="rect">
            <a:avLst/>
          </a:prstGeom>
        </p:spPr>
        <p:txBody>
          <a:bodyPr anchor="t" rtlCol="false" tIns="0" lIns="0" bIns="0" rIns="0">
            <a:spAutoFit/>
          </a:bodyPr>
          <a:lstStyle/>
          <a:p>
            <a:pPr algn="l" marL="754485" indent="-251495" lvl="2">
              <a:lnSpc>
                <a:spcPts val="5539"/>
              </a:lnSpc>
              <a:buFont typeface="Arial"/>
              <a:buChar char="⚬"/>
            </a:pPr>
            <a:r>
              <a:rPr lang="en-US" b="true" sz="3500">
                <a:solidFill>
                  <a:srgbClr val="FFFFFF"/>
                </a:solidFill>
                <a:latin typeface="Montserrat Bold"/>
                <a:ea typeface="Montserrat Bold"/>
                <a:cs typeface="Montserrat Bold"/>
                <a:sym typeface="Montserrat Bold"/>
              </a:rPr>
              <a:t>Why do rights matter to you and to our world?</a:t>
            </a:r>
          </a:p>
          <a:p>
            <a:pPr algn="l" marL="754485" indent="-251495" lvl="2">
              <a:lnSpc>
                <a:spcPts val="5539"/>
              </a:lnSpc>
              <a:buFont typeface="Arial"/>
              <a:buChar char="⚬"/>
            </a:pPr>
            <a:r>
              <a:rPr lang="en-US" b="true" sz="3500">
                <a:solidFill>
                  <a:srgbClr val="FFFFFF"/>
                </a:solidFill>
                <a:latin typeface="Montserrat Bold"/>
                <a:ea typeface="Montserrat Bold"/>
                <a:cs typeface="Montserrat Bold"/>
                <a:sym typeface="Montserrat Bold"/>
              </a:rPr>
              <a:t>Which rights do you value most in your life?</a:t>
            </a:r>
          </a:p>
          <a:p>
            <a:pPr algn="l" marL="754485" indent="-251495" lvl="2">
              <a:lnSpc>
                <a:spcPts val="5539"/>
              </a:lnSpc>
              <a:buFont typeface="Arial"/>
              <a:buChar char="⚬"/>
            </a:pPr>
            <a:r>
              <a:rPr lang="en-US" b="true" sz="3500">
                <a:solidFill>
                  <a:srgbClr val="FFFFFF"/>
                </a:solidFill>
                <a:latin typeface="Montserrat Bold"/>
                <a:ea typeface="Montserrat Bold"/>
                <a:cs typeface="Montserrat Bold"/>
                <a:sym typeface="Montserrat Bold"/>
              </a:rPr>
              <a:t>How can you help respect and protect the rights of other in your community and around the world?</a:t>
            </a:r>
          </a:p>
        </p:txBody>
      </p:sp>
      <p:sp>
        <p:nvSpPr>
          <p:cNvPr name="TextBox 11" id="11"/>
          <p:cNvSpPr txBox="true"/>
          <p:nvPr/>
        </p:nvSpPr>
        <p:spPr>
          <a:xfrm rot="-5400000">
            <a:off x="16442716" y="6010875"/>
            <a:ext cx="1429941" cy="165075"/>
          </a:xfrm>
          <a:prstGeom prst="rect">
            <a:avLst/>
          </a:prstGeom>
        </p:spPr>
        <p:txBody>
          <a:bodyPr anchor="t" rtlCol="false" tIns="0" lIns="0" bIns="0" rIns="0">
            <a:spAutoFit/>
          </a:bodyPr>
          <a:lstStyle/>
          <a:p>
            <a:pPr algn="ctr">
              <a:lnSpc>
                <a:spcPts val="1398"/>
              </a:lnSpc>
            </a:pPr>
            <a:r>
              <a:rPr lang="en-US" sz="999">
                <a:solidFill>
                  <a:srgbClr val="FFFFFF"/>
                </a:solidFill>
                <a:latin typeface="Montserrat"/>
                <a:ea typeface="Montserrat"/>
                <a:cs typeface="Montserrat"/>
                <a:sym typeface="Montserrat"/>
              </a:rPr>
              <a:t>UNI595607</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8996409"/>
            <a:ext cx="3368326" cy="1290638"/>
            <a:chOff x="0" y="0"/>
            <a:chExt cx="4491101" cy="1720850"/>
          </a:xfrm>
        </p:grpSpPr>
        <p:sp>
          <p:nvSpPr>
            <p:cNvPr name="Freeform 3" id="3"/>
            <p:cNvSpPr/>
            <p:nvPr/>
          </p:nvSpPr>
          <p:spPr>
            <a:xfrm flipH="false" flipV="false" rot="0">
              <a:off x="0" y="0"/>
              <a:ext cx="4491101" cy="1720850"/>
            </a:xfrm>
            <a:custGeom>
              <a:avLst/>
              <a:gdLst/>
              <a:ahLst/>
              <a:cxnLst/>
              <a:rect r="r" b="b" t="t" l="l"/>
              <a:pathLst>
                <a:path h="1720850" w="4491101">
                  <a:moveTo>
                    <a:pt x="0" y="0"/>
                  </a:moveTo>
                  <a:lnTo>
                    <a:pt x="4491101" y="0"/>
                  </a:lnTo>
                  <a:lnTo>
                    <a:pt x="4491101" y="1720850"/>
                  </a:lnTo>
                  <a:lnTo>
                    <a:pt x="0" y="1720850"/>
                  </a:lnTo>
                  <a:lnTo>
                    <a:pt x="0" y="0"/>
                  </a:lnTo>
                  <a:close/>
                </a:path>
              </a:pathLst>
            </a:custGeom>
            <a:blipFill>
              <a:blip r:embed="rId3"/>
              <a:stretch>
                <a:fillRect l="-1" t="0" r="-1" b="0"/>
              </a:stretch>
            </a:blipFill>
          </p:spPr>
        </p:sp>
      </p:grpSp>
      <p:grpSp>
        <p:nvGrpSpPr>
          <p:cNvPr name="Group 4" id="4"/>
          <p:cNvGrpSpPr/>
          <p:nvPr/>
        </p:nvGrpSpPr>
        <p:grpSpPr>
          <a:xfrm rot="0">
            <a:off x="322480" y="499534"/>
            <a:ext cx="6091618" cy="1240631"/>
            <a:chOff x="0" y="0"/>
            <a:chExt cx="8122158" cy="1654175"/>
          </a:xfrm>
        </p:grpSpPr>
        <p:sp>
          <p:nvSpPr>
            <p:cNvPr name="Freeform 5" id="5"/>
            <p:cNvSpPr/>
            <p:nvPr/>
          </p:nvSpPr>
          <p:spPr>
            <a:xfrm flipH="false" flipV="false" rot="0">
              <a:off x="0" y="0"/>
              <a:ext cx="8122158" cy="1654175"/>
            </a:xfrm>
            <a:custGeom>
              <a:avLst/>
              <a:gdLst/>
              <a:ahLst/>
              <a:cxnLst/>
              <a:rect r="r" b="b" t="t" l="l"/>
              <a:pathLst>
                <a:path h="1654175" w="8122158">
                  <a:moveTo>
                    <a:pt x="0" y="0"/>
                  </a:moveTo>
                  <a:lnTo>
                    <a:pt x="8122158" y="0"/>
                  </a:lnTo>
                  <a:lnTo>
                    <a:pt x="8122158" y="1654175"/>
                  </a:lnTo>
                  <a:lnTo>
                    <a:pt x="0" y="1654175"/>
                  </a:lnTo>
                  <a:close/>
                </a:path>
              </a:pathLst>
            </a:custGeom>
            <a:solidFill>
              <a:srgbClr val="0099FF"/>
            </a:solidFill>
          </p:spPr>
        </p:sp>
      </p:grpSp>
      <p:sp>
        <p:nvSpPr>
          <p:cNvPr name="Freeform 6" id="6"/>
          <p:cNvSpPr/>
          <p:nvPr/>
        </p:nvSpPr>
        <p:spPr>
          <a:xfrm flipH="false" flipV="false" rot="0">
            <a:off x="10496070" y="-205621"/>
            <a:ext cx="13010491" cy="10425946"/>
          </a:xfrm>
          <a:custGeom>
            <a:avLst/>
            <a:gdLst/>
            <a:ahLst/>
            <a:cxnLst/>
            <a:rect r="r" b="b" t="t" l="l"/>
            <a:pathLst>
              <a:path h="10425946" w="13010491">
                <a:moveTo>
                  <a:pt x="0" y="0"/>
                </a:moveTo>
                <a:lnTo>
                  <a:pt x="13010491" y="0"/>
                </a:lnTo>
                <a:lnTo>
                  <a:pt x="13010491" y="10425946"/>
                </a:lnTo>
                <a:lnTo>
                  <a:pt x="0" y="10425946"/>
                </a:lnTo>
                <a:lnTo>
                  <a:pt x="0" y="0"/>
                </a:lnTo>
                <a:close/>
              </a:path>
            </a:pathLst>
          </a:custGeom>
          <a:blipFill>
            <a:blip r:embed="rId4"/>
            <a:stretch>
              <a:fillRect l="-10101" t="0" r="-10101" b="0"/>
            </a:stretch>
          </a:blipFill>
        </p:spPr>
      </p:sp>
      <p:sp>
        <p:nvSpPr>
          <p:cNvPr name="TextBox 7" id="7"/>
          <p:cNvSpPr txBox="true"/>
          <p:nvPr/>
        </p:nvSpPr>
        <p:spPr>
          <a:xfrm rot="0">
            <a:off x="322480" y="684865"/>
            <a:ext cx="5990043" cy="736575"/>
          </a:xfrm>
          <a:prstGeom prst="rect">
            <a:avLst/>
          </a:prstGeom>
        </p:spPr>
        <p:txBody>
          <a:bodyPr anchor="t" rtlCol="false" tIns="0" lIns="0" bIns="0" rIns="0">
            <a:spAutoFit/>
          </a:bodyPr>
          <a:lstStyle/>
          <a:p>
            <a:pPr algn="ctr">
              <a:lnSpc>
                <a:spcPts val="5598"/>
              </a:lnSpc>
            </a:pPr>
            <a:r>
              <a:rPr lang="en-US" sz="3999" b="true">
                <a:solidFill>
                  <a:srgbClr val="FFFFFF"/>
                </a:solidFill>
                <a:latin typeface="Montserrat Bold"/>
                <a:ea typeface="Montserrat Bold"/>
                <a:cs typeface="Montserrat Bold"/>
                <a:sym typeface="Montserrat Bold"/>
              </a:rPr>
              <a:t>BEFORE YOU BEGIN</a:t>
            </a:r>
          </a:p>
        </p:txBody>
      </p:sp>
      <p:sp>
        <p:nvSpPr>
          <p:cNvPr name="TextBox 8" id="8"/>
          <p:cNvSpPr txBox="true"/>
          <p:nvPr/>
        </p:nvSpPr>
        <p:spPr>
          <a:xfrm rot="0">
            <a:off x="0" y="2176437"/>
            <a:ext cx="9613887" cy="6729685"/>
          </a:xfrm>
          <a:prstGeom prst="rect">
            <a:avLst/>
          </a:prstGeom>
        </p:spPr>
        <p:txBody>
          <a:bodyPr anchor="t" rtlCol="false" tIns="0" lIns="0" bIns="0" rIns="0">
            <a:spAutoFit/>
          </a:bodyPr>
          <a:lstStyle/>
          <a:p>
            <a:pPr algn="l" marL="786739" indent="-196685" lvl="3">
              <a:lnSpc>
                <a:spcPts val="3145"/>
              </a:lnSpc>
              <a:buFont typeface="Arial"/>
              <a:buChar char="￭"/>
            </a:pPr>
            <a:r>
              <a:rPr lang="en-US" sz="2799">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algn="l" marL="786739" indent="-196685" lvl="3">
              <a:lnSpc>
                <a:spcPts val="3145"/>
              </a:lnSpc>
            </a:pPr>
          </a:p>
          <a:p>
            <a:pPr algn="l" marL="786655" indent="-196664" lvl="3">
              <a:lnSpc>
                <a:spcPts val="3142"/>
              </a:lnSpc>
              <a:buFont typeface="Arial"/>
              <a:buChar char="￭"/>
            </a:pPr>
            <a:r>
              <a:rPr lang="en-US" sz="2799">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algn="l" marL="786655" indent="-196664" lvl="3">
              <a:lnSpc>
                <a:spcPts val="3142"/>
              </a:lnSpc>
            </a:pPr>
          </a:p>
          <a:p>
            <a:pPr algn="l" marL="786739" indent="-196685" lvl="3">
              <a:lnSpc>
                <a:spcPts val="3145"/>
              </a:lnSpc>
              <a:buFont typeface="Arial"/>
              <a:buChar char="￭"/>
            </a:pPr>
            <a:r>
              <a:rPr lang="en-US" sz="2799">
                <a:solidFill>
                  <a:srgbClr val="000000"/>
                </a:solidFill>
                <a:latin typeface="Montserrat"/>
                <a:ea typeface="Montserrat"/>
                <a:cs typeface="Montserrat"/>
                <a:sym typeface="Montserrat"/>
              </a:rPr>
              <a:t>Some activities in this pack have been adapted from UNICEF UK Rights Respecting Schools resources. </a:t>
            </a:r>
          </a:p>
        </p:txBody>
      </p:sp>
      <p:sp>
        <p:nvSpPr>
          <p:cNvPr name="TextBox 9" id="9"/>
          <p:cNvSpPr txBox="true"/>
          <p:nvPr/>
        </p:nvSpPr>
        <p:spPr>
          <a:xfrm rot="0">
            <a:off x="17485036" y="10086975"/>
            <a:ext cx="9164320" cy="133350"/>
          </a:xfrm>
          <a:prstGeom prst="rect">
            <a:avLst/>
          </a:prstGeom>
        </p:spPr>
        <p:txBody>
          <a:bodyPr anchor="t" rtlCol="false" tIns="0" lIns="0" bIns="0" rIns="0">
            <a:spAutoFit/>
          </a:bodyPr>
          <a:lstStyle/>
          <a:p>
            <a:pPr algn="l">
              <a:lnSpc>
                <a:spcPts val="1080"/>
              </a:lnSpc>
            </a:pPr>
            <a:r>
              <a:rPr lang="en-US" sz="900" spc="8">
                <a:solidFill>
                  <a:srgbClr val="FFFFFF"/>
                </a:solidFill>
                <a:latin typeface="Montserrat"/>
                <a:ea typeface="Montserrat"/>
                <a:cs typeface="Montserrat"/>
                <a:sym typeface="Montserrat"/>
              </a:rPr>
              <a:t>UNI590497</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978225" y="1028700"/>
            <a:ext cx="485901" cy="485901"/>
          </a:xfrm>
          <a:custGeom>
            <a:avLst/>
            <a:gdLst/>
            <a:ahLst/>
            <a:cxnLst/>
            <a:rect r="r" b="b" t="t" l="l"/>
            <a:pathLst>
              <a:path h="485901" w="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81545" y="8490397"/>
            <a:ext cx="485901" cy="485901"/>
          </a:xfrm>
          <a:custGeom>
            <a:avLst/>
            <a:gdLst/>
            <a:ahLst/>
            <a:cxnLst/>
            <a:rect r="r" b="b" t="t" l="l"/>
            <a:pathLst>
              <a:path h="485901" w="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168688"/>
            <a:ext cx="11771091" cy="1096994"/>
            <a:chOff x="0" y="0"/>
            <a:chExt cx="15694788" cy="1462659"/>
          </a:xfrm>
        </p:grpSpPr>
        <p:sp>
          <p:nvSpPr>
            <p:cNvPr name="Freeform 5" id="5"/>
            <p:cNvSpPr/>
            <p:nvPr/>
          </p:nvSpPr>
          <p:spPr>
            <a:xfrm flipH="false" flipV="false" rot="0">
              <a:off x="0" y="0"/>
              <a:ext cx="15694788" cy="1462659"/>
            </a:xfrm>
            <a:custGeom>
              <a:avLst/>
              <a:gdLst/>
              <a:ahLst/>
              <a:cxnLst/>
              <a:rect r="r" b="b" t="t" l="l"/>
              <a:pathLst>
                <a:path h="1462659" w="15694788">
                  <a:moveTo>
                    <a:pt x="0" y="0"/>
                  </a:moveTo>
                  <a:lnTo>
                    <a:pt x="15694788" y="0"/>
                  </a:lnTo>
                  <a:lnTo>
                    <a:pt x="15694788" y="1462659"/>
                  </a:lnTo>
                  <a:lnTo>
                    <a:pt x="0" y="1462659"/>
                  </a:lnTo>
                  <a:close/>
                </a:path>
              </a:pathLst>
            </a:custGeom>
            <a:solidFill>
              <a:srgbClr val="0099FF"/>
            </a:solidFill>
          </p:spPr>
        </p:sp>
      </p:grpSp>
      <p:sp>
        <p:nvSpPr>
          <p:cNvPr name="TextBox 6" id="6"/>
          <p:cNvSpPr txBox="true"/>
          <p:nvPr/>
        </p:nvSpPr>
        <p:spPr>
          <a:xfrm rot="0">
            <a:off x="227172" y="310477"/>
            <a:ext cx="11669496" cy="680085"/>
          </a:xfrm>
          <a:prstGeom prst="rect">
            <a:avLst/>
          </a:prstGeom>
        </p:spPr>
        <p:txBody>
          <a:bodyPr anchor="t" rtlCol="false" tIns="0" lIns="0" bIns="0" rIns="0">
            <a:spAutoFit/>
          </a:bodyPr>
          <a:lstStyle/>
          <a:p>
            <a:pPr algn="l">
              <a:lnSpc>
                <a:spcPts val="5040"/>
              </a:lnSpc>
            </a:pPr>
            <a:r>
              <a:rPr lang="en-US" sz="3600" b="true">
                <a:solidFill>
                  <a:srgbClr val="FFFFFF"/>
                </a:solidFill>
                <a:latin typeface="Montserrat Bold"/>
                <a:ea typeface="Montserrat Bold"/>
                <a:cs typeface="Montserrat Bold"/>
                <a:sym typeface="Montserrat Bold"/>
              </a:rPr>
              <a:t>FURTHER CHILD RIGHTS EDUCATION SUPPORT </a:t>
            </a:r>
          </a:p>
        </p:txBody>
      </p:sp>
      <p:grpSp>
        <p:nvGrpSpPr>
          <p:cNvPr name="Group 7" id="7"/>
          <p:cNvGrpSpPr/>
          <p:nvPr/>
        </p:nvGrpSpPr>
        <p:grpSpPr>
          <a:xfrm rot="0">
            <a:off x="0" y="8976298"/>
            <a:ext cx="3368326" cy="1290638"/>
            <a:chOff x="0" y="0"/>
            <a:chExt cx="4491101" cy="1720850"/>
          </a:xfrm>
        </p:grpSpPr>
        <p:sp>
          <p:nvSpPr>
            <p:cNvPr name="Freeform 8" id="8"/>
            <p:cNvSpPr/>
            <p:nvPr/>
          </p:nvSpPr>
          <p:spPr>
            <a:xfrm flipH="false" flipV="false" rot="0">
              <a:off x="0" y="0"/>
              <a:ext cx="4491101" cy="1720850"/>
            </a:xfrm>
            <a:custGeom>
              <a:avLst/>
              <a:gdLst/>
              <a:ahLst/>
              <a:cxnLst/>
              <a:rect r="r" b="b" t="t" l="l"/>
              <a:pathLst>
                <a:path h="1720850" w="4491101">
                  <a:moveTo>
                    <a:pt x="0" y="0"/>
                  </a:moveTo>
                  <a:lnTo>
                    <a:pt x="4491101" y="0"/>
                  </a:lnTo>
                  <a:lnTo>
                    <a:pt x="4491101" y="1720850"/>
                  </a:lnTo>
                  <a:lnTo>
                    <a:pt x="0" y="1720850"/>
                  </a:lnTo>
                  <a:lnTo>
                    <a:pt x="0" y="0"/>
                  </a:lnTo>
                  <a:close/>
                </a:path>
              </a:pathLst>
            </a:custGeom>
            <a:blipFill>
              <a:blip r:embed="rId4"/>
              <a:stretch>
                <a:fillRect l="-1" t="0" r="-1" b="0"/>
              </a:stretch>
            </a:blipFill>
          </p:spPr>
        </p:sp>
      </p:grpSp>
      <p:grpSp>
        <p:nvGrpSpPr>
          <p:cNvPr name="Group 9" id="9"/>
          <p:cNvGrpSpPr/>
          <p:nvPr/>
        </p:nvGrpSpPr>
        <p:grpSpPr>
          <a:xfrm rot="71640">
            <a:off x="12454703" y="244028"/>
            <a:ext cx="5532978" cy="1569339"/>
            <a:chOff x="0" y="0"/>
            <a:chExt cx="7377303" cy="2092452"/>
          </a:xfrm>
        </p:grpSpPr>
        <p:sp>
          <p:nvSpPr>
            <p:cNvPr name="Freeform 10" id="10"/>
            <p:cNvSpPr/>
            <p:nvPr/>
          </p:nvSpPr>
          <p:spPr>
            <a:xfrm flipH="false" flipV="false" rot="0">
              <a:off x="0" y="0"/>
              <a:ext cx="7377303" cy="2092452"/>
            </a:xfrm>
            <a:custGeom>
              <a:avLst/>
              <a:gdLst/>
              <a:ahLst/>
              <a:cxnLst/>
              <a:rect r="r" b="b" t="t" l="l"/>
              <a:pathLst>
                <a:path h="2092452" w="7377303">
                  <a:moveTo>
                    <a:pt x="0" y="0"/>
                  </a:moveTo>
                  <a:lnTo>
                    <a:pt x="7377303" y="0"/>
                  </a:lnTo>
                  <a:lnTo>
                    <a:pt x="7377303" y="2092452"/>
                  </a:lnTo>
                  <a:lnTo>
                    <a:pt x="0" y="2092452"/>
                  </a:lnTo>
                  <a:lnTo>
                    <a:pt x="0" y="0"/>
                  </a:lnTo>
                  <a:close/>
                </a:path>
              </a:pathLst>
            </a:custGeom>
            <a:blipFill>
              <a:blip r:embed="rId5"/>
              <a:stretch>
                <a:fillRect l="0" t="0" r="0" b="0"/>
              </a:stretch>
            </a:blipFill>
          </p:spPr>
        </p:sp>
      </p:grpSp>
      <p:grpSp>
        <p:nvGrpSpPr>
          <p:cNvPr name="Group 11" id="11"/>
          <p:cNvGrpSpPr/>
          <p:nvPr/>
        </p:nvGrpSpPr>
        <p:grpSpPr>
          <a:xfrm rot="0">
            <a:off x="12637770" y="2619340"/>
            <a:ext cx="5594127" cy="6356985"/>
            <a:chOff x="0" y="0"/>
            <a:chExt cx="7458837" cy="8475980"/>
          </a:xfrm>
        </p:grpSpPr>
        <p:sp>
          <p:nvSpPr>
            <p:cNvPr name="Freeform 12" id="12"/>
            <p:cNvSpPr/>
            <p:nvPr/>
          </p:nvSpPr>
          <p:spPr>
            <a:xfrm flipH="false" flipV="false" rot="0">
              <a:off x="0" y="0"/>
              <a:ext cx="7458837" cy="8475980"/>
            </a:xfrm>
            <a:custGeom>
              <a:avLst/>
              <a:gdLst/>
              <a:ahLst/>
              <a:cxnLst/>
              <a:rect r="r" b="b" t="t" l="l"/>
              <a:pathLst>
                <a:path h="8475980" w="7458837">
                  <a:moveTo>
                    <a:pt x="0" y="0"/>
                  </a:moveTo>
                  <a:lnTo>
                    <a:pt x="7458837" y="0"/>
                  </a:lnTo>
                  <a:lnTo>
                    <a:pt x="7458837" y="8475980"/>
                  </a:lnTo>
                  <a:lnTo>
                    <a:pt x="0" y="8475980"/>
                  </a:lnTo>
                  <a:lnTo>
                    <a:pt x="0" y="0"/>
                  </a:lnTo>
                  <a:close/>
                </a:path>
              </a:pathLst>
            </a:custGeom>
            <a:blipFill>
              <a:blip r:embed="rId6"/>
              <a:stretch>
                <a:fillRect l="0" t="-5" r="0" b="-5"/>
              </a:stretch>
            </a:blipFill>
          </p:spPr>
        </p:sp>
      </p:grpSp>
      <p:grpSp>
        <p:nvGrpSpPr>
          <p:cNvPr name="Group 13" id="13"/>
          <p:cNvGrpSpPr/>
          <p:nvPr/>
        </p:nvGrpSpPr>
        <p:grpSpPr>
          <a:xfrm rot="0">
            <a:off x="4282922" y="5596380"/>
            <a:ext cx="7662386" cy="3379946"/>
            <a:chOff x="0" y="0"/>
            <a:chExt cx="10216515" cy="4506595"/>
          </a:xfrm>
        </p:grpSpPr>
        <p:sp>
          <p:nvSpPr>
            <p:cNvPr name="Freeform 14" id="14"/>
            <p:cNvSpPr/>
            <p:nvPr/>
          </p:nvSpPr>
          <p:spPr>
            <a:xfrm flipH="false" flipV="false" rot="0">
              <a:off x="0" y="0"/>
              <a:ext cx="10216515" cy="4506595"/>
            </a:xfrm>
            <a:custGeom>
              <a:avLst/>
              <a:gdLst/>
              <a:ahLst/>
              <a:cxnLst/>
              <a:rect r="r" b="b" t="t" l="l"/>
              <a:pathLst>
                <a:path h="4506595" w="10216515">
                  <a:moveTo>
                    <a:pt x="0" y="0"/>
                  </a:moveTo>
                  <a:lnTo>
                    <a:pt x="10216515" y="0"/>
                  </a:lnTo>
                  <a:lnTo>
                    <a:pt x="10216515" y="4506595"/>
                  </a:lnTo>
                  <a:lnTo>
                    <a:pt x="0" y="4506595"/>
                  </a:lnTo>
                  <a:lnTo>
                    <a:pt x="0" y="0"/>
                  </a:lnTo>
                  <a:close/>
                </a:path>
              </a:pathLst>
            </a:custGeom>
            <a:blipFill>
              <a:blip r:embed="rId7"/>
              <a:stretch>
                <a:fillRect l="0" t="0" r="0" b="0"/>
              </a:stretch>
            </a:blipFill>
          </p:spPr>
        </p:sp>
      </p:grpSp>
      <p:sp>
        <p:nvSpPr>
          <p:cNvPr name="TextBox 15" id="15"/>
          <p:cNvSpPr txBox="true"/>
          <p:nvPr/>
        </p:nvSpPr>
        <p:spPr>
          <a:xfrm rot="0">
            <a:off x="227172" y="1531117"/>
            <a:ext cx="10109347" cy="3873500"/>
          </a:xfrm>
          <a:prstGeom prst="rect">
            <a:avLst/>
          </a:prstGeom>
        </p:spPr>
        <p:txBody>
          <a:bodyPr anchor="t" rtlCol="false" tIns="0" lIns="0" bIns="0" rIns="0">
            <a:spAutoFit/>
          </a:bodyPr>
          <a:lstStyle/>
          <a:p>
            <a:pPr algn="l">
              <a:lnSpc>
                <a:spcPts val="4479"/>
              </a:lnSpc>
            </a:pPr>
            <a:r>
              <a:rPr lang="en-US" sz="3199">
                <a:solidFill>
                  <a:srgbClr val="000000"/>
                </a:solidFill>
                <a:latin typeface="Montserrat"/>
                <a:ea typeface="Montserrat"/>
                <a:cs typeface="Montserrat"/>
                <a:sym typeface="Montserrat"/>
              </a:rPr>
              <a:t>Child Rights Schools is a programme that supports you to embed child rights across the whole school community, including with parents and carers. Find our more </a:t>
            </a:r>
            <a:r>
              <a:rPr lang="en-US" sz="3199" u="sng">
                <a:solidFill>
                  <a:srgbClr val="0000FF"/>
                </a:solidFill>
                <a:latin typeface="Montserrat"/>
                <a:ea typeface="Montserrat"/>
                <a:cs typeface="Montserrat"/>
                <a:sym typeface="Montserrat"/>
                <a:hlinkClick r:id="rId8" tooltip="https://www.unicef.ie/child-rights-education/primary/crs/learn/"/>
              </a:rPr>
              <a:t>here</a:t>
            </a:r>
            <a:r>
              <a:rPr lang="en-US" sz="3199">
                <a:solidFill>
                  <a:srgbClr val="000000"/>
                </a:solidFill>
                <a:latin typeface="Montserrat"/>
                <a:ea typeface="Montserrat"/>
                <a:cs typeface="Montserrat"/>
                <a:sym typeface="Montserrat"/>
              </a:rPr>
              <a:t>.</a:t>
            </a:r>
          </a:p>
          <a:p>
            <a:pPr algn="l">
              <a:lnSpc>
                <a:spcPts val="4479"/>
              </a:lnSpc>
            </a:pPr>
          </a:p>
          <a:p>
            <a:pPr algn="l">
              <a:lnSpc>
                <a:spcPts val="4479"/>
              </a:lnSpc>
            </a:pPr>
            <a:r>
              <a:rPr lang="en-US" sz="3199">
                <a:solidFill>
                  <a:srgbClr val="000000"/>
                </a:solidFill>
                <a:latin typeface="Montserrat"/>
                <a:ea typeface="Montserrat"/>
                <a:cs typeface="Montserrat"/>
                <a:sym typeface="Montserrat"/>
              </a:rPr>
              <a:t>Find more classroom resources </a:t>
            </a:r>
            <a:r>
              <a:rPr lang="en-US" sz="3199" u="sng">
                <a:solidFill>
                  <a:srgbClr val="0000FF"/>
                </a:solidFill>
                <a:latin typeface="Montserrat"/>
                <a:ea typeface="Montserrat"/>
                <a:cs typeface="Montserrat"/>
                <a:sym typeface="Montserrat"/>
                <a:hlinkClick r:id="rId9" tooltip="https://www.unicef.ie/child-rights-education/primary/resource-library/"/>
              </a:rPr>
              <a:t>here</a:t>
            </a:r>
            <a:r>
              <a:rPr lang="en-US" sz="3199">
                <a:solidFill>
                  <a:srgbClr val="000000"/>
                </a:solidFill>
                <a:latin typeface="Montserrat"/>
                <a:ea typeface="Montserrat"/>
                <a:cs typeface="Montserrat"/>
                <a:sym typeface="Montserrat"/>
              </a:rPr>
              <a:t>.</a:t>
            </a:r>
          </a:p>
          <a:p>
            <a:pPr algn="l">
              <a:lnSpc>
                <a:spcPts val="3218"/>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9296" r="0" b="-9296"/>
              </a:stretch>
            </a:blipFill>
          </p:spPr>
        </p:sp>
      </p:grpSp>
      <p:sp>
        <p:nvSpPr>
          <p:cNvPr name="Freeform 4" id="4"/>
          <p:cNvSpPr/>
          <p:nvPr/>
        </p:nvSpPr>
        <p:spPr>
          <a:xfrm flipH="false" flipV="false" rot="0">
            <a:off x="4816062" y="-6290494"/>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70209" y="0"/>
            <a:ext cx="19585686" cy="11016996"/>
            <a:chOff x="0" y="0"/>
            <a:chExt cx="26114248" cy="14689328"/>
          </a:xfrm>
        </p:grpSpPr>
        <p:sp>
          <p:nvSpPr>
            <p:cNvPr name="Freeform 6" id="6"/>
            <p:cNvSpPr/>
            <p:nvPr/>
          </p:nvSpPr>
          <p:spPr>
            <a:xfrm flipH="false" flipV="false" rot="0">
              <a:off x="0" y="0"/>
              <a:ext cx="26114248" cy="14689328"/>
            </a:xfrm>
            <a:custGeom>
              <a:avLst/>
              <a:gdLst/>
              <a:ahLst/>
              <a:cxnLst/>
              <a:rect r="r" b="b" t="t" l="l"/>
              <a:pathLst>
                <a:path h="14689328" w="26114248">
                  <a:moveTo>
                    <a:pt x="0" y="0"/>
                  </a:moveTo>
                  <a:lnTo>
                    <a:pt x="26114248" y="0"/>
                  </a:lnTo>
                  <a:lnTo>
                    <a:pt x="26114248" y="14689328"/>
                  </a:lnTo>
                  <a:lnTo>
                    <a:pt x="0" y="14689328"/>
                  </a:lnTo>
                  <a:lnTo>
                    <a:pt x="0" y="0"/>
                  </a:lnTo>
                  <a:close/>
                </a:path>
              </a:pathLst>
            </a:custGeom>
            <a:blipFill>
              <a:blip r:embed="rId6"/>
              <a:stretch>
                <a:fillRect l="0" t="-9333" r="0" b="-9333"/>
              </a:stretch>
            </a:blipFill>
          </p:spPr>
        </p:sp>
      </p:grpSp>
      <p:grpSp>
        <p:nvGrpSpPr>
          <p:cNvPr name="Group 7" id="7"/>
          <p:cNvGrpSpPr/>
          <p:nvPr/>
        </p:nvGrpSpPr>
        <p:grpSpPr>
          <a:xfrm rot="0">
            <a:off x="16306800" y="0"/>
            <a:ext cx="3278886" cy="1181100"/>
            <a:chOff x="0" y="0"/>
            <a:chExt cx="4371848" cy="1574800"/>
          </a:xfrm>
        </p:grpSpPr>
        <p:sp>
          <p:nvSpPr>
            <p:cNvPr name="Freeform 8" id="8"/>
            <p:cNvSpPr/>
            <p:nvPr/>
          </p:nvSpPr>
          <p:spPr>
            <a:xfrm flipH="false" flipV="false" rot="0">
              <a:off x="0" y="0"/>
              <a:ext cx="4371848" cy="1574800"/>
            </a:xfrm>
            <a:custGeom>
              <a:avLst/>
              <a:gdLst/>
              <a:ahLst/>
              <a:cxnLst/>
              <a:rect r="r" b="b" t="t" l="l"/>
              <a:pathLst>
                <a:path h="1574800" w="4371848">
                  <a:moveTo>
                    <a:pt x="0" y="0"/>
                  </a:moveTo>
                  <a:lnTo>
                    <a:pt x="4371848" y="0"/>
                  </a:lnTo>
                  <a:lnTo>
                    <a:pt x="4371848" y="1574800"/>
                  </a:lnTo>
                  <a:lnTo>
                    <a:pt x="0" y="1574800"/>
                  </a:lnTo>
                  <a:lnTo>
                    <a:pt x="0" y="0"/>
                  </a:lnTo>
                  <a:close/>
                </a:path>
              </a:pathLst>
            </a:custGeom>
            <a:blipFill>
              <a:blip r:embed="rId7"/>
              <a:stretch>
                <a:fillRect l="0" t="-3184" r="0" b="-3184"/>
              </a:stretch>
            </a:blipFill>
          </p:spPr>
        </p:sp>
      </p:grpSp>
      <p:sp>
        <p:nvSpPr>
          <p:cNvPr name="TextBox 9" id="9"/>
          <p:cNvSpPr txBox="true"/>
          <p:nvPr/>
        </p:nvSpPr>
        <p:spPr>
          <a:xfrm rot="0">
            <a:off x="242901" y="8691145"/>
            <a:ext cx="10275038" cy="1734261"/>
          </a:xfrm>
          <a:prstGeom prst="rect">
            <a:avLst/>
          </a:prstGeom>
        </p:spPr>
        <p:txBody>
          <a:bodyPr anchor="t" rtlCol="false" tIns="0" lIns="0" bIns="0" rIns="0">
            <a:spAutoFit/>
          </a:bodyPr>
          <a:lstStyle/>
          <a:p>
            <a:pPr algn="l">
              <a:lnSpc>
                <a:spcPts val="14745"/>
              </a:lnSpc>
            </a:pPr>
            <a:r>
              <a:rPr lang="en-US" b="true" sz="14043" spc="-799">
                <a:solidFill>
                  <a:srgbClr val="FFFFFF"/>
                </a:solidFill>
                <a:latin typeface="Montserrat Bold"/>
                <a:ea typeface="Montserrat Bold"/>
                <a:cs typeface="Montserrat Bold"/>
                <a:sym typeface="Montserrat Bold"/>
              </a:rPr>
              <a:t>thank you</a:t>
            </a:r>
          </a:p>
        </p:txBody>
      </p:sp>
      <p:sp>
        <p:nvSpPr>
          <p:cNvPr name="TextBox 10" id="10"/>
          <p:cNvSpPr txBox="true"/>
          <p:nvPr/>
        </p:nvSpPr>
        <p:spPr>
          <a:xfrm rot="0">
            <a:off x="16572700" y="9895840"/>
            <a:ext cx="2231132" cy="220345"/>
          </a:xfrm>
          <a:prstGeom prst="rect">
            <a:avLst/>
          </a:prstGeom>
        </p:spPr>
        <p:txBody>
          <a:bodyPr anchor="t" rtlCol="false" tIns="0" lIns="0" bIns="0" rIns="0">
            <a:spAutoFit/>
          </a:bodyPr>
          <a:lstStyle/>
          <a:p>
            <a:pPr algn="ctr">
              <a:lnSpc>
                <a:spcPts val="2000"/>
              </a:lnSpc>
            </a:pPr>
            <a:r>
              <a:rPr lang="en-US" sz="800">
                <a:solidFill>
                  <a:srgbClr val="FFFFFF"/>
                </a:solidFill>
                <a:latin typeface="Montserrat"/>
                <a:ea typeface="Montserrat"/>
                <a:cs typeface="Montserrat"/>
                <a:sym typeface="Montserrat"/>
              </a:rPr>
              <a:t>UNI518283</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2627910" y="6532547"/>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0800000">
            <a:off x="-3219340" y="7830732"/>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4" id="4"/>
          <p:cNvSpPr/>
          <p:nvPr/>
        </p:nvSpPr>
        <p:spPr>
          <a:xfrm flipH="false" flipV="false" rot="-10800000">
            <a:off x="13972769" y="-2065840"/>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6" id="6"/>
          <p:cNvSpPr/>
          <p:nvPr/>
        </p:nvSpPr>
        <p:spPr>
          <a:xfrm flipH="false" flipV="false" rot="0">
            <a:off x="2359888" y="7489713"/>
            <a:ext cx="1436428" cy="359107"/>
          </a:xfrm>
          <a:custGeom>
            <a:avLst/>
            <a:gdLst/>
            <a:ahLst/>
            <a:cxnLst/>
            <a:rect r="r" b="b" t="t" l="l"/>
            <a:pathLst>
              <a:path h="359107" w="1436428">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l="0" t="-331" r="0" b="-331"/>
            </a:stretch>
          </a:blipFill>
        </p:spPr>
      </p:sp>
      <p:sp>
        <p:nvSpPr>
          <p:cNvPr name="Freeform 7" id="7"/>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8" id="8"/>
          <p:cNvGrpSpPr/>
          <p:nvPr/>
        </p:nvGrpSpPr>
        <p:grpSpPr>
          <a:xfrm rot="0">
            <a:off x="14635345" y="8918683"/>
            <a:ext cx="3690652" cy="1365504"/>
            <a:chOff x="0" y="0"/>
            <a:chExt cx="4920869" cy="1820672"/>
          </a:xfrm>
        </p:grpSpPr>
        <p:sp>
          <p:nvSpPr>
            <p:cNvPr name="Freeform 9" id="9"/>
            <p:cNvSpPr/>
            <p:nvPr/>
          </p:nvSpPr>
          <p:spPr>
            <a:xfrm flipH="false" flipV="false" rot="0">
              <a:off x="0" y="0"/>
              <a:ext cx="4920869" cy="1820672"/>
            </a:xfrm>
            <a:custGeom>
              <a:avLst/>
              <a:gdLst/>
              <a:ahLst/>
              <a:cxnLst/>
              <a:rect r="r" b="b" t="t" l="l"/>
              <a:pathLst>
                <a:path h="1820672" w="4920869">
                  <a:moveTo>
                    <a:pt x="0" y="0"/>
                  </a:moveTo>
                  <a:lnTo>
                    <a:pt x="4920869" y="0"/>
                  </a:lnTo>
                  <a:lnTo>
                    <a:pt x="4920869" y="1820672"/>
                  </a:lnTo>
                  <a:lnTo>
                    <a:pt x="0" y="1820672"/>
                  </a:lnTo>
                  <a:lnTo>
                    <a:pt x="0" y="0"/>
                  </a:lnTo>
                  <a:close/>
                </a:path>
              </a:pathLst>
            </a:custGeom>
            <a:blipFill>
              <a:blip r:embed="rId11"/>
              <a:stretch>
                <a:fillRect l="0" t="-1779" r="0" b="-1779"/>
              </a:stretch>
            </a:blipFill>
          </p:spPr>
        </p:sp>
      </p:grpSp>
      <p:sp>
        <p:nvSpPr>
          <p:cNvPr name="TextBox 10" id="10"/>
          <p:cNvSpPr txBox="true"/>
          <p:nvPr/>
        </p:nvSpPr>
        <p:spPr>
          <a:xfrm rot="0">
            <a:off x="2359888" y="4181877"/>
            <a:ext cx="9571388" cy="1475038"/>
          </a:xfrm>
          <a:prstGeom prst="rect">
            <a:avLst/>
          </a:prstGeom>
        </p:spPr>
        <p:txBody>
          <a:bodyPr anchor="t" rtlCol="false" tIns="0" lIns="0" bIns="0" rIns="0">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name="TextBox 11" id="11"/>
          <p:cNvSpPr txBox="true"/>
          <p:nvPr/>
        </p:nvSpPr>
        <p:spPr>
          <a:xfrm rot="0">
            <a:off x="-137164" y="4210452"/>
            <a:ext cx="12673058" cy="1488331"/>
          </a:xfrm>
          <a:prstGeom prst="rect">
            <a:avLst/>
          </a:prstGeom>
        </p:spPr>
        <p:txBody>
          <a:bodyPr anchor="t" rtlCol="false" tIns="0" lIns="0" bIns="0" rIns="0">
            <a:spAutoFit/>
          </a:bodyPr>
          <a:lstStyle/>
          <a:p>
            <a:pPr algn="ctr">
              <a:lnSpc>
                <a:spcPts val="6059"/>
              </a:lnSpc>
            </a:pPr>
            <a:r>
              <a:rPr lang="en-US" sz="5770" b="true">
                <a:solidFill>
                  <a:srgbClr val="0099FF"/>
                </a:solidFill>
                <a:latin typeface="Montserrat Bold"/>
                <a:ea typeface="Montserrat Bold"/>
                <a:cs typeface="Montserrat Bold"/>
                <a:sym typeface="Montserrat Bold"/>
              </a:rPr>
              <a:t>WHAT IS INTERNATIONAL HUMAN RIGHTS DAY?</a:t>
            </a:r>
          </a:p>
        </p:txBody>
      </p:sp>
      <p:grpSp>
        <p:nvGrpSpPr>
          <p:cNvPr name="Group 12" id="12"/>
          <p:cNvGrpSpPr/>
          <p:nvPr/>
        </p:nvGrpSpPr>
        <p:grpSpPr>
          <a:xfrm rot="0">
            <a:off x="12100039" y="533819"/>
            <a:ext cx="6187916" cy="6187916"/>
            <a:chOff x="0" y="0"/>
            <a:chExt cx="8250555" cy="8250555"/>
          </a:xfrm>
        </p:grpSpPr>
        <p:sp>
          <p:nvSpPr>
            <p:cNvPr name="Freeform 13" id="13"/>
            <p:cNvSpPr/>
            <p:nvPr/>
          </p:nvSpPr>
          <p:spPr>
            <a:xfrm flipH="false" flipV="false" rot="0">
              <a:off x="0" y="0"/>
              <a:ext cx="8250555" cy="8250555"/>
            </a:xfrm>
            <a:custGeom>
              <a:avLst/>
              <a:gdLst/>
              <a:ahLst/>
              <a:cxnLst/>
              <a:rect r="r" b="b" t="t" l="l"/>
              <a:pathLst>
                <a:path h="8250555" w="8250555">
                  <a:moveTo>
                    <a:pt x="8250555" y="4125341"/>
                  </a:moveTo>
                  <a:cubicBezTo>
                    <a:pt x="8250555" y="6403594"/>
                    <a:pt x="6403594" y="8250555"/>
                    <a:pt x="4125214" y="8250555"/>
                  </a:cubicBezTo>
                  <a:cubicBezTo>
                    <a:pt x="1846835" y="8250555"/>
                    <a:pt x="0" y="6403594"/>
                    <a:pt x="0" y="4125341"/>
                  </a:cubicBezTo>
                  <a:cubicBezTo>
                    <a:pt x="0" y="1847088"/>
                    <a:pt x="1846961" y="0"/>
                    <a:pt x="4125341" y="0"/>
                  </a:cubicBezTo>
                  <a:cubicBezTo>
                    <a:pt x="6403721" y="0"/>
                    <a:pt x="8250555" y="1846961"/>
                    <a:pt x="8250555" y="4125341"/>
                  </a:cubicBezTo>
                  <a:close/>
                </a:path>
              </a:pathLst>
            </a:custGeom>
            <a:blipFill>
              <a:blip r:embed="rId12"/>
              <a:stretch>
                <a:fillRect l="-25342" t="0" r="-25342" b="0"/>
              </a:stretch>
            </a:blipFill>
          </p:spPr>
        </p:sp>
      </p:grpSp>
      <p:sp>
        <p:nvSpPr>
          <p:cNvPr name="TextBox 14" id="14"/>
          <p:cNvSpPr txBox="true"/>
          <p:nvPr/>
        </p:nvSpPr>
        <p:spPr>
          <a:xfrm rot="-5501478">
            <a:off x="17199647" y="3574715"/>
            <a:ext cx="1922165" cy="108585"/>
          </a:xfrm>
          <a:prstGeom prst="rect">
            <a:avLst/>
          </a:prstGeom>
        </p:spPr>
        <p:txBody>
          <a:bodyPr anchor="t" rtlCol="false" tIns="0" lIns="0" bIns="0" rIns="0">
            <a:spAutoFit/>
          </a:bodyPr>
          <a:lstStyle/>
          <a:p>
            <a:pPr algn="ctr">
              <a:lnSpc>
                <a:spcPts val="839"/>
              </a:lnSpc>
            </a:pPr>
            <a:r>
              <a:rPr lang="en-US" sz="600" b="true">
                <a:solidFill>
                  <a:srgbClr val="FFFFFF"/>
                </a:solidFill>
                <a:latin typeface="Arimo Bold"/>
                <a:ea typeface="Arimo Bold"/>
                <a:cs typeface="Arimo Bold"/>
                <a:sym typeface="Arimo Bold"/>
              </a:rPr>
              <a:t>UNI576993</a:t>
            </a:r>
          </a:p>
        </p:txBody>
      </p:sp>
      <p:pic>
        <p:nvPicPr>
          <p:cNvPr name="Picture 15" id="15"/>
          <p:cNvPicPr>
            <a:picLocks noChangeAspect="true"/>
          </p:cNvPicPr>
          <p:nvPr/>
        </p:nvPicPr>
        <p:blipFill>
          <a:blip r:embed="rId13"/>
          <a:srcRect l="0" t="0" r="114" b="0"/>
          <a:stretch>
            <a:fillRect/>
          </a:stretch>
        </p:blipFill>
        <p:spPr>
          <a:xfrm flipH="false" flipV="false" rot="0">
            <a:off x="10156928" y="6286639"/>
            <a:ext cx="4215884" cy="3246231"/>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5576" y="593319"/>
            <a:ext cx="10154888" cy="1576863"/>
            <a:chOff x="0" y="0"/>
            <a:chExt cx="13539851" cy="2102485"/>
          </a:xfrm>
        </p:grpSpPr>
        <p:sp>
          <p:nvSpPr>
            <p:cNvPr name="Freeform 3" id="3"/>
            <p:cNvSpPr/>
            <p:nvPr/>
          </p:nvSpPr>
          <p:spPr>
            <a:xfrm flipH="false" flipV="false" rot="0">
              <a:off x="0" y="0"/>
              <a:ext cx="13539851" cy="2102485"/>
            </a:xfrm>
            <a:custGeom>
              <a:avLst/>
              <a:gdLst/>
              <a:ahLst/>
              <a:cxnLst/>
              <a:rect r="r" b="b" t="t" l="l"/>
              <a:pathLst>
                <a:path h="2102485" w="13539851">
                  <a:moveTo>
                    <a:pt x="0" y="0"/>
                  </a:moveTo>
                  <a:lnTo>
                    <a:pt x="13539851" y="0"/>
                  </a:lnTo>
                  <a:lnTo>
                    <a:pt x="13539851" y="2102485"/>
                  </a:lnTo>
                  <a:lnTo>
                    <a:pt x="0" y="2102485"/>
                  </a:lnTo>
                  <a:close/>
                </a:path>
              </a:pathLst>
            </a:custGeom>
            <a:solidFill>
              <a:srgbClr val="0099FF"/>
            </a:solidFill>
          </p:spPr>
        </p:sp>
      </p:grpSp>
      <p:sp>
        <p:nvSpPr>
          <p:cNvPr name="TextBox 4" id="4"/>
          <p:cNvSpPr txBox="true"/>
          <p:nvPr/>
        </p:nvSpPr>
        <p:spPr>
          <a:xfrm rot="0">
            <a:off x="11430000" y="8953500"/>
            <a:ext cx="3297138" cy="608127"/>
          </a:xfrm>
          <a:prstGeom prst="rect">
            <a:avLst/>
          </a:prstGeom>
        </p:spPr>
        <p:txBody>
          <a:bodyPr anchor="t" rtlCol="false" tIns="0" lIns="0" bIns="0" rIns="0">
            <a:spAutoFit/>
          </a:bodyPr>
          <a:lstStyle/>
          <a:p>
            <a:pPr algn="ctr">
              <a:lnSpc>
                <a:spcPts val="2000"/>
              </a:lnSpc>
            </a:pPr>
            <a:r>
              <a:rPr lang="en-US" sz="800" b="true">
                <a:solidFill>
                  <a:srgbClr val="FFFFFF"/>
                </a:solidFill>
                <a:latin typeface="Arimo Bold"/>
                <a:ea typeface="Arimo Bold"/>
                <a:cs typeface="Arimo Bold"/>
                <a:sym typeface="Arimo Bold"/>
              </a:rPr>
              <a:t>UNICEF/UNI557589</a:t>
            </a:r>
          </a:p>
        </p:txBody>
      </p:sp>
      <p:sp>
        <p:nvSpPr>
          <p:cNvPr name="TextBox 5" id="5"/>
          <p:cNvSpPr txBox="true"/>
          <p:nvPr/>
        </p:nvSpPr>
        <p:spPr>
          <a:xfrm rot="0">
            <a:off x="580465" y="2679065"/>
            <a:ext cx="10653210" cy="6609280"/>
          </a:xfrm>
          <a:prstGeom prst="rect">
            <a:avLst/>
          </a:prstGeom>
        </p:spPr>
        <p:txBody>
          <a:bodyPr anchor="t" rtlCol="false" tIns="0" lIns="0" bIns="0" rIns="0">
            <a:spAutoFit/>
          </a:bodyPr>
          <a:lstStyle/>
          <a:p>
            <a:pPr algn="l">
              <a:lnSpc>
                <a:spcPts val="4669"/>
              </a:lnSpc>
            </a:pPr>
            <a:r>
              <a:rPr lang="en-US" sz="3800">
                <a:solidFill>
                  <a:srgbClr val="000000"/>
                </a:solidFill>
                <a:latin typeface="Montserrat"/>
                <a:ea typeface="Montserrat"/>
                <a:cs typeface="Montserrat"/>
                <a:sym typeface="Montserrat"/>
              </a:rPr>
              <a:t>On December 10th, 1948, the UN adopted the Universal Declaration of Human Rights, now celebrated annually as Human Rights Day. </a:t>
            </a:r>
          </a:p>
          <a:p>
            <a:pPr algn="l">
              <a:lnSpc>
                <a:spcPts val="4669"/>
              </a:lnSpc>
            </a:pPr>
          </a:p>
          <a:p>
            <a:pPr algn="l">
              <a:lnSpc>
                <a:spcPts val="4669"/>
              </a:lnSpc>
            </a:pPr>
            <a:r>
              <a:rPr lang="en-US" sz="3800">
                <a:solidFill>
                  <a:srgbClr val="000000"/>
                </a:solidFill>
                <a:latin typeface="Montserrat"/>
                <a:ea typeface="Montserrat"/>
                <a:cs typeface="Montserrat"/>
                <a:sym typeface="Montserrat"/>
              </a:rPr>
              <a:t>Children share the same human rights as adults, with additional rights outlined in the UN Convention on the Rights of the Child until age 18. Children’s rights are human rights and are celebrated alongside the Universal Declaration.</a:t>
            </a:r>
          </a:p>
        </p:txBody>
      </p:sp>
      <p:grpSp>
        <p:nvGrpSpPr>
          <p:cNvPr name="Group 6" id="6"/>
          <p:cNvGrpSpPr/>
          <p:nvPr/>
        </p:nvGrpSpPr>
        <p:grpSpPr>
          <a:xfrm rot="0">
            <a:off x="11430000" y="-110277"/>
            <a:ext cx="6927186" cy="10397277"/>
            <a:chOff x="0" y="0"/>
            <a:chExt cx="9236248" cy="13863036"/>
          </a:xfrm>
        </p:grpSpPr>
        <p:sp>
          <p:nvSpPr>
            <p:cNvPr name="Freeform 7" id="7"/>
            <p:cNvSpPr/>
            <p:nvPr/>
          </p:nvSpPr>
          <p:spPr>
            <a:xfrm flipH="false" flipV="false" rot="0">
              <a:off x="0" y="0"/>
              <a:ext cx="9236202" cy="13863065"/>
            </a:xfrm>
            <a:custGeom>
              <a:avLst/>
              <a:gdLst/>
              <a:ahLst/>
              <a:cxnLst/>
              <a:rect r="r" b="b" t="t" l="l"/>
              <a:pathLst>
                <a:path h="13863065" w="9236202">
                  <a:moveTo>
                    <a:pt x="0" y="0"/>
                  </a:moveTo>
                  <a:lnTo>
                    <a:pt x="9236202" y="0"/>
                  </a:lnTo>
                  <a:lnTo>
                    <a:pt x="9236202" y="13863065"/>
                  </a:lnTo>
                  <a:lnTo>
                    <a:pt x="0" y="13863065"/>
                  </a:lnTo>
                  <a:lnTo>
                    <a:pt x="0" y="0"/>
                  </a:lnTo>
                  <a:close/>
                </a:path>
              </a:pathLst>
            </a:custGeom>
            <a:blipFill>
              <a:blip r:embed="rId3"/>
              <a:stretch>
                <a:fillRect l="-50184" t="0" r="-50184" b="0"/>
              </a:stretch>
            </a:blipFill>
          </p:spPr>
        </p:sp>
      </p:grpSp>
      <p:sp>
        <p:nvSpPr>
          <p:cNvPr name="TextBox 8" id="8"/>
          <p:cNvSpPr txBox="true"/>
          <p:nvPr/>
        </p:nvSpPr>
        <p:spPr>
          <a:xfrm rot="0">
            <a:off x="525576" y="899148"/>
            <a:ext cx="10053296" cy="766979"/>
          </a:xfrm>
          <a:prstGeom prst="rect">
            <a:avLst/>
          </a:prstGeom>
        </p:spPr>
        <p:txBody>
          <a:bodyPr anchor="t" rtlCol="false" tIns="0" lIns="0" bIns="0" rIns="0">
            <a:spAutoFit/>
          </a:bodyPr>
          <a:lstStyle/>
          <a:p>
            <a:pPr algn="ctr">
              <a:lnSpc>
                <a:spcPts val="5598"/>
              </a:lnSpc>
            </a:pPr>
            <a:r>
              <a:rPr lang="en-US" sz="3600" b="true">
                <a:solidFill>
                  <a:srgbClr val="FFFFFF"/>
                </a:solidFill>
                <a:latin typeface="Montserrat Bold"/>
                <a:ea typeface="Montserrat Bold"/>
                <a:cs typeface="Montserrat Bold"/>
                <a:sym typeface="Montserrat Bold"/>
              </a:rPr>
              <a:t>INTERNATIONAL HUMAN RIGHTS DAY</a:t>
            </a:r>
          </a:p>
        </p:txBody>
      </p:sp>
      <p:sp>
        <p:nvSpPr>
          <p:cNvPr name="TextBox 9" id="9"/>
          <p:cNvSpPr txBox="true"/>
          <p:nvPr/>
        </p:nvSpPr>
        <p:spPr>
          <a:xfrm rot="0">
            <a:off x="13401049" y="10085705"/>
            <a:ext cx="8989694" cy="177165"/>
          </a:xfrm>
          <a:prstGeom prst="rect">
            <a:avLst/>
          </a:prstGeom>
        </p:spPr>
        <p:txBody>
          <a:bodyPr anchor="t" rtlCol="false" tIns="0" lIns="0" bIns="0" rIns="0">
            <a:spAutoFit/>
          </a:bodyPr>
          <a:lstStyle/>
          <a:p>
            <a:pPr algn="ctr">
              <a:lnSpc>
                <a:spcPts val="1500"/>
              </a:lnSpc>
            </a:pPr>
            <a:r>
              <a:rPr lang="en-US" sz="600">
                <a:solidFill>
                  <a:srgbClr val="FFFFFF"/>
                </a:solidFill>
                <a:latin typeface="Montserrat"/>
                <a:ea typeface="Montserrat"/>
                <a:cs typeface="Montserrat"/>
                <a:sym typeface="Montserrat"/>
              </a:rPr>
              <a:t>UNI611184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59944" y="2538291"/>
            <a:ext cx="463083" cy="463083"/>
          </a:xfrm>
          <a:custGeom>
            <a:avLst/>
            <a:gdLst/>
            <a:ahLst/>
            <a:cxnLst/>
            <a:rect r="r" b="b" t="t" l="l"/>
            <a:pathLst>
              <a:path h="463083" w="463083">
                <a:moveTo>
                  <a:pt x="0" y="0"/>
                </a:moveTo>
                <a:lnTo>
                  <a:pt x="463083" y="0"/>
                </a:lnTo>
                <a:lnTo>
                  <a:pt x="463083"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861249" y="8055187"/>
            <a:ext cx="283530" cy="283530"/>
          </a:xfrm>
          <a:custGeom>
            <a:avLst/>
            <a:gdLst/>
            <a:ahLst/>
            <a:cxnLst/>
            <a:rect r="r" b="b" t="t" l="l"/>
            <a:pathLst>
              <a:path h="283530" w="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110603" y="943356"/>
            <a:ext cx="8639270" cy="1518905"/>
            <a:chOff x="0" y="0"/>
            <a:chExt cx="11519027" cy="2025206"/>
          </a:xfrm>
        </p:grpSpPr>
        <p:sp>
          <p:nvSpPr>
            <p:cNvPr name="Freeform 5" id="5"/>
            <p:cNvSpPr/>
            <p:nvPr/>
          </p:nvSpPr>
          <p:spPr>
            <a:xfrm flipH="false" flipV="false" rot="0">
              <a:off x="0" y="0"/>
              <a:ext cx="11519027" cy="2025269"/>
            </a:xfrm>
            <a:custGeom>
              <a:avLst/>
              <a:gdLst/>
              <a:ahLst/>
              <a:cxnLst/>
              <a:rect r="r" b="b" t="t" l="l"/>
              <a:pathLst>
                <a:path h="2025269" w="11519027">
                  <a:moveTo>
                    <a:pt x="0" y="0"/>
                  </a:moveTo>
                  <a:lnTo>
                    <a:pt x="11519027" y="0"/>
                  </a:lnTo>
                  <a:lnTo>
                    <a:pt x="11519027" y="2025269"/>
                  </a:lnTo>
                  <a:lnTo>
                    <a:pt x="0" y="2025269"/>
                  </a:lnTo>
                  <a:close/>
                </a:path>
              </a:pathLst>
            </a:custGeom>
            <a:solidFill>
              <a:srgbClr val="0099FF"/>
            </a:solidFill>
          </p:spPr>
        </p:sp>
      </p:grpSp>
      <p:sp>
        <p:nvSpPr>
          <p:cNvPr name="Freeform 6" id="6"/>
          <p:cNvSpPr/>
          <p:nvPr/>
        </p:nvSpPr>
        <p:spPr>
          <a:xfrm flipH="false" flipV="false" rot="0">
            <a:off x="16744950" y="8430338"/>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5094726" y="-441778"/>
            <a:ext cx="13548105" cy="10728778"/>
            <a:chOff x="0" y="0"/>
            <a:chExt cx="18064140" cy="14305037"/>
          </a:xfrm>
        </p:grpSpPr>
        <p:sp>
          <p:nvSpPr>
            <p:cNvPr name="Freeform 8" id="8"/>
            <p:cNvSpPr/>
            <p:nvPr/>
          </p:nvSpPr>
          <p:spPr>
            <a:xfrm flipH="false" flipV="false" rot="0">
              <a:off x="0" y="0"/>
              <a:ext cx="18064099" cy="14305026"/>
            </a:xfrm>
            <a:custGeom>
              <a:avLst/>
              <a:gdLst/>
              <a:ahLst/>
              <a:cxnLst/>
              <a:rect r="r" b="b" t="t" l="l"/>
              <a:pathLst>
                <a:path h="14305026" w="18064099">
                  <a:moveTo>
                    <a:pt x="0" y="0"/>
                  </a:moveTo>
                  <a:lnTo>
                    <a:pt x="18064099" y="0"/>
                  </a:lnTo>
                  <a:lnTo>
                    <a:pt x="18064099" y="14305026"/>
                  </a:lnTo>
                  <a:lnTo>
                    <a:pt x="0" y="14305026"/>
                  </a:lnTo>
                  <a:lnTo>
                    <a:pt x="0" y="0"/>
                  </a:lnTo>
                  <a:close/>
                </a:path>
              </a:pathLst>
            </a:custGeom>
            <a:blipFill>
              <a:blip r:embed="rId7"/>
              <a:stretch>
                <a:fillRect l="-15193" t="0" r="-3808" b="0"/>
              </a:stretch>
            </a:blipFill>
          </p:spPr>
        </p:sp>
      </p:grpSp>
      <p:sp>
        <p:nvSpPr>
          <p:cNvPr name="TextBox 9" id="9"/>
          <p:cNvSpPr txBox="true"/>
          <p:nvPr/>
        </p:nvSpPr>
        <p:spPr>
          <a:xfrm rot="0">
            <a:off x="9110603" y="1001791"/>
            <a:ext cx="8537638" cy="1240123"/>
          </a:xfrm>
          <a:prstGeom prst="rect">
            <a:avLst/>
          </a:prstGeom>
        </p:spPr>
        <p:txBody>
          <a:bodyPr anchor="t" rtlCol="false" tIns="0" lIns="0" bIns="0" rIns="0">
            <a:spAutoFit/>
          </a:bodyPr>
          <a:lstStyle/>
          <a:p>
            <a:pPr algn="ctr">
              <a:lnSpc>
                <a:spcPts val="4619"/>
              </a:lnSpc>
            </a:pPr>
            <a:r>
              <a:rPr lang="en-US" sz="3298" b="true">
                <a:solidFill>
                  <a:srgbClr val="FFFFFF"/>
                </a:solidFill>
                <a:latin typeface="Arimo Bold"/>
                <a:ea typeface="Arimo Bold"/>
                <a:cs typeface="Arimo Bold"/>
                <a:sym typeface="Arimo Bold"/>
              </a:rPr>
              <a:t>Why is it important to have an International Human Rights Day? </a:t>
            </a:r>
          </a:p>
        </p:txBody>
      </p:sp>
      <p:sp>
        <p:nvSpPr>
          <p:cNvPr name="TextBox 10" id="10"/>
          <p:cNvSpPr txBox="true"/>
          <p:nvPr/>
        </p:nvSpPr>
        <p:spPr>
          <a:xfrm rot="-5400000">
            <a:off x="-1083770" y="5881318"/>
            <a:ext cx="2232521" cy="118110"/>
          </a:xfrm>
          <a:prstGeom prst="rect">
            <a:avLst/>
          </a:prstGeom>
        </p:spPr>
        <p:txBody>
          <a:bodyPr anchor="t" rtlCol="false" tIns="0" lIns="0" bIns="0" rIns="0">
            <a:spAutoFit/>
          </a:bodyPr>
          <a:lstStyle/>
          <a:p>
            <a:pPr algn="ctr">
              <a:lnSpc>
                <a:spcPts val="1000"/>
              </a:lnSpc>
            </a:pPr>
            <a:r>
              <a:rPr lang="en-US" sz="400">
                <a:solidFill>
                  <a:srgbClr val="FFFFFF"/>
                </a:solidFill>
                <a:latin typeface="Montserrat"/>
                <a:ea typeface="Montserrat"/>
                <a:cs typeface="Montserrat"/>
                <a:sym typeface="Montserrat"/>
              </a:rPr>
              <a:t>UNI528220</a:t>
            </a:r>
          </a:p>
        </p:txBody>
      </p:sp>
      <p:sp>
        <p:nvSpPr>
          <p:cNvPr name="TextBox 11" id="11"/>
          <p:cNvSpPr txBox="true"/>
          <p:nvPr/>
        </p:nvSpPr>
        <p:spPr>
          <a:xfrm rot="0">
            <a:off x="9219703" y="3182349"/>
            <a:ext cx="8039597" cy="2423760"/>
          </a:xfrm>
          <a:prstGeom prst="rect">
            <a:avLst/>
          </a:prstGeom>
        </p:spPr>
        <p:txBody>
          <a:bodyPr anchor="t" rtlCol="false" tIns="0" lIns="0" bIns="0" rIns="0">
            <a:spAutoFit/>
          </a:bodyPr>
          <a:lstStyle/>
          <a:p>
            <a:pPr algn="ctr">
              <a:lnSpc>
                <a:spcPts val="4699"/>
              </a:lnSpc>
            </a:pPr>
            <a:r>
              <a:rPr lang="en-US" sz="3356" b="true">
                <a:solidFill>
                  <a:srgbClr val="0099FF"/>
                </a:solidFill>
                <a:latin typeface="Montserrat Bold"/>
                <a:ea typeface="Montserrat Bold"/>
                <a:cs typeface="Montserrat Bold"/>
                <a:sym typeface="Montserrat Bold"/>
              </a:rPr>
              <a:t>Write down your ideas on a piece of paper. If you feel comfortable. Share with your class during discussion time. </a:t>
            </a:r>
          </a:p>
        </p:txBody>
      </p:sp>
      <p:grpSp>
        <p:nvGrpSpPr>
          <p:cNvPr name="Group 12" id="12"/>
          <p:cNvGrpSpPr/>
          <p:nvPr/>
        </p:nvGrpSpPr>
        <p:grpSpPr>
          <a:xfrm rot="0">
            <a:off x="11477131" y="5940373"/>
            <a:ext cx="3906213" cy="3414477"/>
            <a:chOff x="0" y="0"/>
            <a:chExt cx="5208284" cy="4552636"/>
          </a:xfrm>
        </p:grpSpPr>
        <p:sp>
          <p:nvSpPr>
            <p:cNvPr name="Freeform 13" id="13"/>
            <p:cNvSpPr/>
            <p:nvPr/>
          </p:nvSpPr>
          <p:spPr>
            <a:xfrm flipH="false" flipV="false" rot="0">
              <a:off x="0" y="0"/>
              <a:ext cx="5208270" cy="4552696"/>
            </a:xfrm>
            <a:custGeom>
              <a:avLst/>
              <a:gdLst/>
              <a:ahLst/>
              <a:cxnLst/>
              <a:rect r="r" b="b" t="t" l="l"/>
              <a:pathLst>
                <a:path h="4552696" w="5208270">
                  <a:moveTo>
                    <a:pt x="0" y="0"/>
                  </a:moveTo>
                  <a:lnTo>
                    <a:pt x="5208270" y="0"/>
                  </a:lnTo>
                  <a:lnTo>
                    <a:pt x="5208270" y="4552696"/>
                  </a:lnTo>
                  <a:lnTo>
                    <a:pt x="0" y="4552696"/>
                  </a:lnTo>
                  <a:lnTo>
                    <a:pt x="0" y="0"/>
                  </a:lnTo>
                  <a:close/>
                </a:path>
              </a:pathLst>
            </a:custGeom>
            <a:blipFill>
              <a:blip r:embed="rId8"/>
              <a:stretch>
                <a:fillRect l="0" t="-528" r="0" b="-527"/>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978225" y="1028700"/>
            <a:ext cx="485901" cy="485901"/>
          </a:xfrm>
          <a:custGeom>
            <a:avLst/>
            <a:gdLst/>
            <a:ahLst/>
            <a:cxnLst/>
            <a:rect r="r" b="b" t="t" l="l"/>
            <a:pathLst>
              <a:path h="485901" w="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81545" y="8490397"/>
            <a:ext cx="485901" cy="485901"/>
          </a:xfrm>
          <a:custGeom>
            <a:avLst/>
            <a:gdLst/>
            <a:ahLst/>
            <a:cxnLst/>
            <a:rect r="r" b="b" t="t" l="l"/>
            <a:pathLst>
              <a:path h="485901" w="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0"/>
            <a:ext cx="10304907" cy="1096994"/>
            <a:chOff x="0" y="0"/>
            <a:chExt cx="13739875" cy="1462659"/>
          </a:xfrm>
        </p:grpSpPr>
        <p:sp>
          <p:nvSpPr>
            <p:cNvPr name="Freeform 5" id="5"/>
            <p:cNvSpPr/>
            <p:nvPr/>
          </p:nvSpPr>
          <p:spPr>
            <a:xfrm flipH="false" flipV="false" rot="0">
              <a:off x="0" y="0"/>
              <a:ext cx="13739876" cy="1462659"/>
            </a:xfrm>
            <a:custGeom>
              <a:avLst/>
              <a:gdLst/>
              <a:ahLst/>
              <a:cxnLst/>
              <a:rect r="r" b="b" t="t" l="l"/>
              <a:pathLst>
                <a:path h="1462659" w="13739876">
                  <a:moveTo>
                    <a:pt x="0" y="0"/>
                  </a:moveTo>
                  <a:lnTo>
                    <a:pt x="13739876" y="0"/>
                  </a:lnTo>
                  <a:lnTo>
                    <a:pt x="13739876" y="1462659"/>
                  </a:lnTo>
                  <a:lnTo>
                    <a:pt x="0" y="1462659"/>
                  </a:lnTo>
                  <a:close/>
                </a:path>
              </a:pathLst>
            </a:custGeom>
            <a:solidFill>
              <a:srgbClr val="0099FF"/>
            </a:solidFill>
          </p:spPr>
        </p:sp>
      </p:grpSp>
      <p:grpSp>
        <p:nvGrpSpPr>
          <p:cNvPr name="Group 6" id="6"/>
          <p:cNvGrpSpPr/>
          <p:nvPr/>
        </p:nvGrpSpPr>
        <p:grpSpPr>
          <a:xfrm rot="0">
            <a:off x="14751604" y="9018988"/>
            <a:ext cx="3368326" cy="1290637"/>
            <a:chOff x="0" y="0"/>
            <a:chExt cx="4491101" cy="1720850"/>
          </a:xfrm>
        </p:grpSpPr>
        <p:sp>
          <p:nvSpPr>
            <p:cNvPr name="Freeform 7" id="7"/>
            <p:cNvSpPr/>
            <p:nvPr/>
          </p:nvSpPr>
          <p:spPr>
            <a:xfrm flipH="false" flipV="false" rot="0">
              <a:off x="0" y="0"/>
              <a:ext cx="4491101" cy="1720850"/>
            </a:xfrm>
            <a:custGeom>
              <a:avLst/>
              <a:gdLst/>
              <a:ahLst/>
              <a:cxnLst/>
              <a:rect r="r" b="b" t="t" l="l"/>
              <a:pathLst>
                <a:path h="1720850" w="4491101">
                  <a:moveTo>
                    <a:pt x="0" y="0"/>
                  </a:moveTo>
                  <a:lnTo>
                    <a:pt x="4491101" y="0"/>
                  </a:lnTo>
                  <a:lnTo>
                    <a:pt x="4491101" y="1720850"/>
                  </a:lnTo>
                  <a:lnTo>
                    <a:pt x="0" y="1720850"/>
                  </a:lnTo>
                  <a:lnTo>
                    <a:pt x="0" y="0"/>
                  </a:lnTo>
                  <a:close/>
                </a:path>
              </a:pathLst>
            </a:custGeom>
            <a:blipFill>
              <a:blip r:embed="rId5"/>
              <a:stretch>
                <a:fillRect l="-1" t="0" r="-1" b="0"/>
              </a:stretch>
            </a:blipFill>
          </p:spPr>
        </p:sp>
      </p:grpSp>
      <p:grpSp>
        <p:nvGrpSpPr>
          <p:cNvPr name="Group 8" id="8"/>
          <p:cNvGrpSpPr/>
          <p:nvPr/>
        </p:nvGrpSpPr>
        <p:grpSpPr>
          <a:xfrm rot="71640">
            <a:off x="11333152" y="548506"/>
            <a:ext cx="5532978" cy="1569339"/>
            <a:chOff x="0" y="0"/>
            <a:chExt cx="7377303" cy="2092452"/>
          </a:xfrm>
        </p:grpSpPr>
        <p:sp>
          <p:nvSpPr>
            <p:cNvPr name="Freeform 9" id="9"/>
            <p:cNvSpPr/>
            <p:nvPr/>
          </p:nvSpPr>
          <p:spPr>
            <a:xfrm flipH="false" flipV="false" rot="0">
              <a:off x="0" y="0"/>
              <a:ext cx="7377303" cy="2092452"/>
            </a:xfrm>
            <a:custGeom>
              <a:avLst/>
              <a:gdLst/>
              <a:ahLst/>
              <a:cxnLst/>
              <a:rect r="r" b="b" t="t" l="l"/>
              <a:pathLst>
                <a:path h="2092452" w="7377303">
                  <a:moveTo>
                    <a:pt x="0" y="0"/>
                  </a:moveTo>
                  <a:lnTo>
                    <a:pt x="7377303" y="0"/>
                  </a:lnTo>
                  <a:lnTo>
                    <a:pt x="7377303" y="2092452"/>
                  </a:lnTo>
                  <a:lnTo>
                    <a:pt x="0" y="2092452"/>
                  </a:lnTo>
                  <a:lnTo>
                    <a:pt x="0" y="0"/>
                  </a:lnTo>
                  <a:close/>
                </a:path>
              </a:pathLst>
            </a:custGeom>
            <a:blipFill>
              <a:blip r:embed="rId6"/>
              <a:stretch>
                <a:fillRect l="0" t="0" r="0" b="0"/>
              </a:stretch>
            </a:blipFill>
          </p:spPr>
        </p:sp>
      </p:grpSp>
      <p:sp>
        <p:nvSpPr>
          <p:cNvPr name="TextBox 10" id="10"/>
          <p:cNvSpPr txBox="true"/>
          <p:nvPr/>
        </p:nvSpPr>
        <p:spPr>
          <a:xfrm rot="0">
            <a:off x="386065" y="133540"/>
            <a:ext cx="10931337" cy="696583"/>
          </a:xfrm>
          <a:prstGeom prst="rect">
            <a:avLst/>
          </a:prstGeom>
        </p:spPr>
        <p:txBody>
          <a:bodyPr anchor="t" rtlCol="false" tIns="0" lIns="0" bIns="0" rIns="0">
            <a:spAutoFit/>
          </a:bodyPr>
          <a:lstStyle/>
          <a:p>
            <a:pPr algn="l">
              <a:lnSpc>
                <a:spcPts val="5178"/>
              </a:lnSpc>
            </a:pPr>
            <a:r>
              <a:rPr lang="en-US" sz="3699" b="true">
                <a:solidFill>
                  <a:srgbClr val="FFFFFF"/>
                </a:solidFill>
                <a:latin typeface="Montserrat Bold"/>
                <a:ea typeface="Montserrat Bold"/>
                <a:cs typeface="Montserrat Bold"/>
                <a:sym typeface="Montserrat Bold"/>
              </a:rPr>
              <a:t>EXPLORING HUMAN RIGHTS DAY</a:t>
            </a:r>
          </a:p>
        </p:txBody>
      </p:sp>
      <p:sp>
        <p:nvSpPr>
          <p:cNvPr name="TextBox 11" id="11"/>
          <p:cNvSpPr txBox="true"/>
          <p:nvPr/>
        </p:nvSpPr>
        <p:spPr>
          <a:xfrm rot="0">
            <a:off x="-168094" y="1249285"/>
            <a:ext cx="20970694" cy="8176431"/>
          </a:xfrm>
          <a:prstGeom prst="rect">
            <a:avLst/>
          </a:prstGeom>
        </p:spPr>
        <p:txBody>
          <a:bodyPr anchor="t" rtlCol="false" tIns="0" lIns="0" bIns="0" rIns="0">
            <a:spAutoFit/>
          </a:bodyPr>
          <a:lstStyle/>
          <a:p>
            <a:pPr algn="l">
              <a:lnSpc>
                <a:spcPts val="5319"/>
              </a:lnSpc>
            </a:pPr>
            <a:r>
              <a:rPr lang="en-US" sz="3800" b="true">
                <a:solidFill>
                  <a:srgbClr val="0099FF"/>
                </a:solidFill>
                <a:latin typeface="Montserrat Bold"/>
                <a:ea typeface="Montserrat Bold"/>
                <a:cs typeface="Montserrat Bold"/>
                <a:sym typeface="Montserrat Bold"/>
              </a:rPr>
              <a:t>Did you think of these? </a:t>
            </a:r>
          </a:p>
          <a:p>
            <a:pPr algn="l">
              <a:lnSpc>
                <a:spcPts val="5319"/>
              </a:lnSpc>
            </a:pP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To celebrate the rights we have.</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To help reflect on the history and evolution of rights.</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To raise awareness about human rights as not enough people know about their rights</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Knowing our human rights helps us ensure our rights are met.</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Knowledge of human rights can help us make the world a fairer and safer place to be.</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To find ways to make sure human rights are met globally.</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Human rights aren’t always respected, met, accessed or enjoyed.</a:t>
            </a:r>
          </a:p>
          <a:p>
            <a:pPr algn="l" marL="772158" indent="-257386" lvl="2">
              <a:lnSpc>
                <a:spcPts val="5319"/>
              </a:lnSpc>
              <a:buFont typeface="Arial"/>
              <a:buChar char="⚬"/>
            </a:pPr>
            <a:r>
              <a:rPr lang="en-US" sz="3000">
                <a:solidFill>
                  <a:srgbClr val="000000"/>
                </a:solidFill>
                <a:latin typeface="Montserrat"/>
                <a:ea typeface="Montserrat"/>
                <a:cs typeface="Montserrat"/>
                <a:sym typeface="Montserrat"/>
              </a:rPr>
              <a:t>Human rights help protect everyone in the world.</a:t>
            </a:r>
          </a:p>
          <a:p>
            <a:pPr algn="l" marL="772158" indent="-257386" lvl="2">
              <a:lnSpc>
                <a:spcPts val="5319"/>
              </a:lnSpc>
            </a:pPr>
          </a:p>
          <a:p>
            <a:pPr algn="l" marL="978067" indent="-326022" lvl="2">
              <a:lnSpc>
                <a:spcPts val="5319"/>
              </a:lnSpc>
            </a:pPr>
            <a:r>
              <a:rPr lang="en-US" b="true" sz="3800">
                <a:solidFill>
                  <a:srgbClr val="0099FF"/>
                </a:solidFill>
                <a:latin typeface="Montserrat Bold"/>
                <a:ea typeface="Montserrat Bold"/>
                <a:cs typeface="Montserrat Bold"/>
                <a:sym typeface="Montserrat Bold"/>
              </a:rPr>
              <a:t>What else did you think of?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2627910" y="6532547"/>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0800000">
            <a:off x="-3219340" y="7830732"/>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4" id="4"/>
          <p:cNvSpPr/>
          <p:nvPr/>
        </p:nvSpPr>
        <p:spPr>
          <a:xfrm flipH="false" flipV="false" rot="0">
            <a:off x="12088636" y="5299202"/>
            <a:ext cx="2894564" cy="2894564"/>
          </a:xfrm>
          <a:custGeom>
            <a:avLst/>
            <a:gdLst/>
            <a:ahLst/>
            <a:cxnLst/>
            <a:rect r="r" b="b" t="t" l="l"/>
            <a:pathLst>
              <a:path h="2894564" w="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10800000">
            <a:off x="13972769" y="-2065840"/>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0800000">
            <a:off x="14983200" y="-1031178"/>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7" id="7"/>
          <p:cNvSpPr/>
          <p:nvPr/>
        </p:nvSpPr>
        <p:spPr>
          <a:xfrm flipH="false" flipV="false" rot="0">
            <a:off x="2359888" y="7489713"/>
            <a:ext cx="1436428" cy="359107"/>
          </a:xfrm>
          <a:custGeom>
            <a:avLst/>
            <a:gdLst/>
            <a:ahLst/>
            <a:cxnLst/>
            <a:rect r="r" b="b" t="t" l="l"/>
            <a:pathLst>
              <a:path h="359107" w="1436428">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l="0" t="-331" r="0" b="-331"/>
            </a:stretch>
          </a:blipFill>
        </p:spPr>
      </p:sp>
      <p:grpSp>
        <p:nvGrpSpPr>
          <p:cNvPr name="Group 8" id="8"/>
          <p:cNvGrpSpPr/>
          <p:nvPr/>
        </p:nvGrpSpPr>
        <p:grpSpPr>
          <a:xfrm rot="0">
            <a:off x="12088636" y="759584"/>
            <a:ext cx="4981861" cy="6191440"/>
            <a:chOff x="0" y="0"/>
            <a:chExt cx="6642481" cy="8255254"/>
          </a:xfrm>
        </p:grpSpPr>
        <p:sp>
          <p:nvSpPr>
            <p:cNvPr name="Freeform 9" id="9"/>
            <p:cNvSpPr/>
            <p:nvPr/>
          </p:nvSpPr>
          <p:spPr>
            <a:xfrm flipH="false" flipV="false" rot="0">
              <a:off x="0" y="0"/>
              <a:ext cx="6642481" cy="8255254"/>
            </a:xfrm>
            <a:custGeom>
              <a:avLst/>
              <a:gdLst/>
              <a:ahLst/>
              <a:cxnLst/>
              <a:rect r="r" b="b" t="t" l="l"/>
              <a:pathLst>
                <a:path h="8255254" w="6642481">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1"/>
              <a:stretch>
                <a:fillRect l="-43376" t="0" r="-43376" b="0"/>
              </a:stretch>
            </a:blipFill>
          </p:spPr>
        </p:sp>
      </p:grpSp>
      <p:sp>
        <p:nvSpPr>
          <p:cNvPr name="Freeform 10" id="10"/>
          <p:cNvSpPr/>
          <p:nvPr/>
        </p:nvSpPr>
        <p:spPr>
          <a:xfrm flipH="false" flipV="false" rot="0">
            <a:off x="16364918" y="7730683"/>
            <a:ext cx="231542" cy="231542"/>
          </a:xfrm>
          <a:custGeom>
            <a:avLst/>
            <a:gdLst/>
            <a:ahLst/>
            <a:cxnLst/>
            <a:rect r="r" b="b" t="t" l="l"/>
            <a:pathLst>
              <a:path h="231542" w="231542">
                <a:moveTo>
                  <a:pt x="0" y="0"/>
                </a:moveTo>
                <a:lnTo>
                  <a:pt x="231542" y="0"/>
                </a:lnTo>
                <a:lnTo>
                  <a:pt x="231542" y="231542"/>
                </a:lnTo>
                <a:lnTo>
                  <a:pt x="0" y="2315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1" id="11"/>
          <p:cNvGrpSpPr/>
          <p:nvPr/>
        </p:nvGrpSpPr>
        <p:grpSpPr>
          <a:xfrm rot="0">
            <a:off x="14635345" y="8918683"/>
            <a:ext cx="3690652" cy="1365504"/>
            <a:chOff x="0" y="0"/>
            <a:chExt cx="4920869" cy="1820672"/>
          </a:xfrm>
        </p:grpSpPr>
        <p:sp>
          <p:nvSpPr>
            <p:cNvPr name="Freeform 12" id="12"/>
            <p:cNvSpPr/>
            <p:nvPr/>
          </p:nvSpPr>
          <p:spPr>
            <a:xfrm flipH="false" flipV="false" rot="0">
              <a:off x="0" y="0"/>
              <a:ext cx="4920869" cy="1820672"/>
            </a:xfrm>
            <a:custGeom>
              <a:avLst/>
              <a:gdLst/>
              <a:ahLst/>
              <a:cxnLst/>
              <a:rect r="r" b="b" t="t" l="l"/>
              <a:pathLst>
                <a:path h="1820672" w="4920869">
                  <a:moveTo>
                    <a:pt x="0" y="0"/>
                  </a:moveTo>
                  <a:lnTo>
                    <a:pt x="4920869" y="0"/>
                  </a:lnTo>
                  <a:lnTo>
                    <a:pt x="4920869" y="1820672"/>
                  </a:lnTo>
                  <a:lnTo>
                    <a:pt x="0" y="1820672"/>
                  </a:lnTo>
                  <a:lnTo>
                    <a:pt x="0" y="0"/>
                  </a:lnTo>
                  <a:close/>
                </a:path>
              </a:pathLst>
            </a:custGeom>
            <a:blipFill>
              <a:blip r:embed="rId14"/>
              <a:stretch>
                <a:fillRect l="0" t="-1779" r="0" b="-1779"/>
              </a:stretch>
            </a:blipFill>
          </p:spPr>
        </p:sp>
      </p:grpSp>
      <p:sp>
        <p:nvSpPr>
          <p:cNvPr name="TextBox 13" id="13"/>
          <p:cNvSpPr txBox="true"/>
          <p:nvPr/>
        </p:nvSpPr>
        <p:spPr>
          <a:xfrm rot="0">
            <a:off x="680843" y="3941029"/>
            <a:ext cx="10902577" cy="744372"/>
          </a:xfrm>
          <a:prstGeom prst="rect">
            <a:avLst/>
          </a:prstGeom>
        </p:spPr>
        <p:txBody>
          <a:bodyPr anchor="t" rtlCol="false" tIns="0" lIns="0" bIns="0" rIns="0">
            <a:spAutoFit/>
          </a:bodyPr>
          <a:lstStyle/>
          <a:p>
            <a:pPr algn="ctr">
              <a:lnSpc>
                <a:spcPts val="6373"/>
              </a:lnSpc>
            </a:pPr>
            <a:r>
              <a:rPr lang="en-US" sz="6070" b="true">
                <a:solidFill>
                  <a:srgbClr val="0099FF"/>
                </a:solidFill>
                <a:latin typeface="Montserrat Bold"/>
                <a:ea typeface="Montserrat Bold"/>
                <a:cs typeface="Montserrat Bold"/>
                <a:sym typeface="Montserrat Bold"/>
              </a:rPr>
              <a:t>ACTIVITES FOR AGES 4-6</a:t>
            </a:r>
          </a:p>
        </p:txBody>
      </p:sp>
      <p:sp>
        <p:nvSpPr>
          <p:cNvPr name="TextBox 14" id="14"/>
          <p:cNvSpPr txBox="true"/>
          <p:nvPr/>
        </p:nvSpPr>
        <p:spPr>
          <a:xfrm rot="0">
            <a:off x="13535918" y="6808149"/>
            <a:ext cx="2426494" cy="142875"/>
          </a:xfrm>
          <a:prstGeom prst="rect">
            <a:avLst/>
          </a:prstGeom>
        </p:spPr>
        <p:txBody>
          <a:bodyPr anchor="t" rtlCol="false" tIns="0" lIns="0" bIns="0" rIns="0">
            <a:spAutoFit/>
          </a:bodyPr>
          <a:lstStyle/>
          <a:p>
            <a:pPr algn="ctr">
              <a:lnSpc>
                <a:spcPts val="1250"/>
              </a:lnSpc>
            </a:pPr>
            <a:r>
              <a:rPr lang="en-US" sz="500">
                <a:solidFill>
                  <a:srgbClr val="FFFFFF"/>
                </a:solidFill>
                <a:latin typeface="Montserrat"/>
                <a:ea typeface="Montserrat"/>
                <a:cs typeface="Montserrat"/>
                <a:sym typeface="Montserrat"/>
              </a:rPr>
              <a:t>UNI550905</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59098" y="6994272"/>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5359824" y="-5270934"/>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45090" y="778829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5" id="5"/>
          <p:cNvSpPr/>
          <p:nvPr/>
        </p:nvSpPr>
        <p:spPr>
          <a:xfrm flipH="false" flipV="false" rot="0">
            <a:off x="17030464" y="-2806490"/>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6" id="6"/>
          <p:cNvSpPr/>
          <p:nvPr/>
        </p:nvSpPr>
        <p:spPr>
          <a:xfrm flipH="false" flipV="false" rot="0">
            <a:off x="8135170" y="8783007"/>
            <a:ext cx="1901174" cy="475293"/>
          </a:xfrm>
          <a:custGeom>
            <a:avLst/>
            <a:gdLst/>
            <a:ahLst/>
            <a:cxnLst/>
            <a:rect r="r" b="b" t="t" l="l"/>
            <a:pathLst>
              <a:path h="475293" w="1901174">
                <a:moveTo>
                  <a:pt x="0" y="0"/>
                </a:moveTo>
                <a:lnTo>
                  <a:pt x="1901174" y="0"/>
                </a:lnTo>
                <a:lnTo>
                  <a:pt x="1901174"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14440929" y="8781803"/>
            <a:ext cx="4138041" cy="1585532"/>
            <a:chOff x="0" y="0"/>
            <a:chExt cx="5517388" cy="2114042"/>
          </a:xfrm>
        </p:grpSpPr>
        <p:sp>
          <p:nvSpPr>
            <p:cNvPr name="Freeform 8" id="8"/>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9"/>
              <a:stretch>
                <a:fillRect l="0" t="0" r="0" b="0"/>
              </a:stretch>
            </a:blipFill>
          </p:spPr>
        </p:sp>
      </p:grpSp>
      <p:grpSp>
        <p:nvGrpSpPr>
          <p:cNvPr name="Group 9" id="9"/>
          <p:cNvGrpSpPr/>
          <p:nvPr/>
        </p:nvGrpSpPr>
        <p:grpSpPr>
          <a:xfrm rot="0">
            <a:off x="3893314" y="381505"/>
            <a:ext cx="10631234" cy="1561932"/>
            <a:chOff x="0" y="0"/>
            <a:chExt cx="14174978" cy="2082576"/>
          </a:xfrm>
        </p:grpSpPr>
        <p:sp>
          <p:nvSpPr>
            <p:cNvPr name="Freeform 10" id="10"/>
            <p:cNvSpPr/>
            <p:nvPr/>
          </p:nvSpPr>
          <p:spPr>
            <a:xfrm flipH="false" flipV="false" rot="0">
              <a:off x="0" y="0"/>
              <a:ext cx="14174978" cy="2082546"/>
            </a:xfrm>
            <a:custGeom>
              <a:avLst/>
              <a:gdLst/>
              <a:ahLst/>
              <a:cxnLst/>
              <a:rect r="r" b="b" t="t" l="l"/>
              <a:pathLst>
                <a:path h="2082546" w="14174978">
                  <a:moveTo>
                    <a:pt x="0" y="0"/>
                  </a:moveTo>
                  <a:lnTo>
                    <a:pt x="14174978" y="0"/>
                  </a:lnTo>
                  <a:lnTo>
                    <a:pt x="14174978" y="2082546"/>
                  </a:lnTo>
                  <a:lnTo>
                    <a:pt x="0" y="2082546"/>
                  </a:lnTo>
                  <a:close/>
                </a:path>
              </a:pathLst>
            </a:custGeom>
            <a:solidFill>
              <a:srgbClr val="0099FF"/>
            </a:solidFill>
          </p:spPr>
        </p:sp>
      </p:grpSp>
      <p:sp>
        <p:nvSpPr>
          <p:cNvPr name="TextBox 11" id="11"/>
          <p:cNvSpPr txBox="true"/>
          <p:nvPr/>
        </p:nvSpPr>
        <p:spPr>
          <a:xfrm rot="0">
            <a:off x="4986197" y="878215"/>
            <a:ext cx="8199120" cy="893445"/>
          </a:xfrm>
          <a:prstGeom prst="rect">
            <a:avLst/>
          </a:prstGeom>
        </p:spPr>
        <p:txBody>
          <a:bodyPr anchor="t" rtlCol="false" tIns="0" lIns="0" bIns="0" rIns="0">
            <a:spAutoFit/>
          </a:bodyPr>
          <a:lstStyle/>
          <a:p>
            <a:pPr algn="ctr">
              <a:lnSpc>
                <a:spcPts val="4800"/>
              </a:lnSpc>
            </a:pPr>
            <a:r>
              <a:rPr lang="en-US" sz="4000" b="true">
                <a:solidFill>
                  <a:srgbClr val="FFFFFF"/>
                </a:solidFill>
                <a:latin typeface="Montserrat Bold"/>
                <a:ea typeface="Montserrat Bold"/>
                <a:cs typeface="Montserrat Bold"/>
                <a:sym typeface="Montserrat Bold"/>
              </a:rPr>
              <a:t>Read ‘’We are all Born Free’’</a:t>
            </a:r>
          </a:p>
          <a:p>
            <a:pPr algn="l">
              <a:lnSpc>
                <a:spcPts val="4800"/>
              </a:lnSpc>
            </a:pPr>
          </a:p>
        </p:txBody>
      </p:sp>
      <p:sp>
        <p:nvSpPr>
          <p:cNvPr name="Freeform 12" id="12"/>
          <p:cNvSpPr/>
          <p:nvPr/>
        </p:nvSpPr>
        <p:spPr>
          <a:xfrm flipH="false" flipV="false" rot="0">
            <a:off x="4064000" y="2273300"/>
            <a:ext cx="10160000" cy="5740400"/>
          </a:xfrm>
          <a:custGeom>
            <a:avLst/>
            <a:gdLst/>
            <a:ahLst/>
            <a:cxnLst/>
            <a:rect r="r" b="b" t="t" l="l"/>
            <a:pathLst>
              <a:path h="5740400" w="10160000">
                <a:moveTo>
                  <a:pt x="0" y="0"/>
                </a:moveTo>
                <a:lnTo>
                  <a:pt x="10160000" y="0"/>
                </a:lnTo>
                <a:lnTo>
                  <a:pt x="10160000" y="5740400"/>
                </a:lnTo>
                <a:lnTo>
                  <a:pt x="0" y="5740400"/>
                </a:lnTo>
                <a:lnTo>
                  <a:pt x="0" y="0"/>
                </a:lnTo>
                <a:close/>
              </a:path>
            </a:pathLst>
          </a:custGeom>
          <a:blipFill>
            <a:blip r:embed="rId10"/>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59098" y="6994272"/>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539853" y="-5335430"/>
            <a:ext cx="9975595" cy="9975595"/>
          </a:xfrm>
          <a:custGeom>
            <a:avLst/>
            <a:gdLst/>
            <a:ahLst/>
            <a:cxnLst/>
            <a:rect r="r" b="b" t="t" l="l"/>
            <a:pathLst>
              <a:path h="9975595" w="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45090" y="7788295"/>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sp>
        <p:nvSpPr>
          <p:cNvPr name="Freeform 5" id="5"/>
          <p:cNvSpPr/>
          <p:nvPr/>
        </p:nvSpPr>
        <p:spPr>
          <a:xfrm flipH="false" flipV="false" rot="0">
            <a:off x="17030464" y="-2806490"/>
            <a:ext cx="7390914" cy="5857299"/>
          </a:xfrm>
          <a:custGeom>
            <a:avLst/>
            <a:gdLst/>
            <a:ahLst/>
            <a:cxnLst/>
            <a:rect r="r" b="b" t="t" l="l"/>
            <a:pathLst>
              <a:path h="5857299" w="7390914">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t="0" r="-62" b="0"/>
            </a:stretch>
          </a:blipFill>
        </p:spPr>
      </p:sp>
      <p:grpSp>
        <p:nvGrpSpPr>
          <p:cNvPr name="Group 6" id="6"/>
          <p:cNvGrpSpPr/>
          <p:nvPr/>
        </p:nvGrpSpPr>
        <p:grpSpPr>
          <a:xfrm rot="0">
            <a:off x="14440929" y="8781803"/>
            <a:ext cx="4138041" cy="1585532"/>
            <a:chOff x="0" y="0"/>
            <a:chExt cx="5517388" cy="2114042"/>
          </a:xfrm>
        </p:grpSpPr>
        <p:sp>
          <p:nvSpPr>
            <p:cNvPr name="Freeform 7" id="7"/>
            <p:cNvSpPr/>
            <p:nvPr/>
          </p:nvSpPr>
          <p:spPr>
            <a:xfrm flipH="false" flipV="false" rot="0">
              <a:off x="0" y="0"/>
              <a:ext cx="5517388" cy="2114042"/>
            </a:xfrm>
            <a:custGeom>
              <a:avLst/>
              <a:gdLst/>
              <a:ahLst/>
              <a:cxnLst/>
              <a:rect r="r" b="b" t="t" l="l"/>
              <a:pathLst>
                <a:path h="2114042" w="5517388">
                  <a:moveTo>
                    <a:pt x="0" y="0"/>
                  </a:moveTo>
                  <a:lnTo>
                    <a:pt x="5517388" y="0"/>
                  </a:lnTo>
                  <a:lnTo>
                    <a:pt x="5517388" y="2114042"/>
                  </a:lnTo>
                  <a:lnTo>
                    <a:pt x="0" y="2114042"/>
                  </a:lnTo>
                  <a:lnTo>
                    <a:pt x="0" y="0"/>
                  </a:lnTo>
                  <a:close/>
                </a:path>
              </a:pathLst>
            </a:custGeom>
            <a:blipFill>
              <a:blip r:embed="rId7"/>
              <a:stretch>
                <a:fillRect l="0" t="0" r="0" b="0"/>
              </a:stretch>
            </a:blipFill>
          </p:spPr>
        </p:sp>
      </p:grpSp>
      <p:sp>
        <p:nvSpPr>
          <p:cNvPr name="Freeform 8" id="8"/>
          <p:cNvSpPr/>
          <p:nvPr/>
        </p:nvSpPr>
        <p:spPr>
          <a:xfrm flipH="false" flipV="false" rot="0">
            <a:off x="89047" y="122159"/>
            <a:ext cx="5927450" cy="5927450"/>
          </a:xfrm>
          <a:custGeom>
            <a:avLst/>
            <a:gdLst/>
            <a:ahLst/>
            <a:cxnLst/>
            <a:rect r="r" b="b" t="t" l="l"/>
            <a:pathLst>
              <a:path h="5927450" w="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6157086" y="1028700"/>
            <a:ext cx="10631234" cy="1561932"/>
            <a:chOff x="0" y="0"/>
            <a:chExt cx="14174978" cy="2082576"/>
          </a:xfrm>
        </p:grpSpPr>
        <p:sp>
          <p:nvSpPr>
            <p:cNvPr name="Freeform 10" id="10"/>
            <p:cNvSpPr/>
            <p:nvPr/>
          </p:nvSpPr>
          <p:spPr>
            <a:xfrm flipH="false" flipV="false" rot="0">
              <a:off x="0" y="0"/>
              <a:ext cx="14174978" cy="2082546"/>
            </a:xfrm>
            <a:custGeom>
              <a:avLst/>
              <a:gdLst/>
              <a:ahLst/>
              <a:cxnLst/>
              <a:rect r="r" b="b" t="t" l="l"/>
              <a:pathLst>
                <a:path h="2082546" w="14174978">
                  <a:moveTo>
                    <a:pt x="0" y="0"/>
                  </a:moveTo>
                  <a:lnTo>
                    <a:pt x="14174978" y="0"/>
                  </a:lnTo>
                  <a:lnTo>
                    <a:pt x="14174978" y="2082546"/>
                  </a:lnTo>
                  <a:lnTo>
                    <a:pt x="0" y="2082546"/>
                  </a:lnTo>
                  <a:close/>
                </a:path>
              </a:pathLst>
            </a:custGeom>
            <a:solidFill>
              <a:srgbClr val="0099FF"/>
            </a:solidFill>
          </p:spPr>
        </p:sp>
      </p:grpSp>
      <p:sp>
        <p:nvSpPr>
          <p:cNvPr name="TextBox 11" id="11"/>
          <p:cNvSpPr txBox="true"/>
          <p:nvPr/>
        </p:nvSpPr>
        <p:spPr>
          <a:xfrm rot="0">
            <a:off x="6258685" y="1221994"/>
            <a:ext cx="10529590" cy="975335"/>
          </a:xfrm>
          <a:prstGeom prst="rect">
            <a:avLst/>
          </a:prstGeom>
        </p:spPr>
        <p:txBody>
          <a:bodyPr anchor="t" rtlCol="false" tIns="0" lIns="0" bIns="0" rIns="0">
            <a:spAutoFit/>
          </a:bodyPr>
          <a:lstStyle/>
          <a:p>
            <a:pPr algn="ctr">
              <a:lnSpc>
                <a:spcPts val="7138"/>
              </a:lnSpc>
            </a:pPr>
            <a:r>
              <a:rPr lang="en-US" sz="4999" b="true">
                <a:solidFill>
                  <a:srgbClr val="FFFFFF"/>
                </a:solidFill>
                <a:latin typeface="Montserrat Bold"/>
                <a:ea typeface="Montserrat Bold"/>
                <a:cs typeface="Montserrat Bold"/>
                <a:sym typeface="Montserrat Bold"/>
              </a:rPr>
              <a:t>MY HUMAN RIGHTS DAY CARD</a:t>
            </a:r>
          </a:p>
        </p:txBody>
      </p:sp>
      <p:sp>
        <p:nvSpPr>
          <p:cNvPr name="TextBox 12" id="12"/>
          <p:cNvSpPr txBox="true"/>
          <p:nvPr/>
        </p:nvSpPr>
        <p:spPr>
          <a:xfrm rot="0">
            <a:off x="5840658" y="3476065"/>
            <a:ext cx="11699195" cy="3375652"/>
          </a:xfrm>
          <a:prstGeom prst="rect">
            <a:avLst/>
          </a:prstGeom>
        </p:spPr>
        <p:txBody>
          <a:bodyPr anchor="t" rtlCol="false" tIns="0" lIns="0" bIns="0" rIns="0">
            <a:spAutoFit/>
          </a:bodyPr>
          <a:lstStyle/>
          <a:p>
            <a:pPr algn="ctr">
              <a:lnSpc>
                <a:spcPts val="3918"/>
              </a:lnSpc>
            </a:pPr>
            <a:r>
              <a:rPr lang="en-US" sz="4500">
                <a:solidFill>
                  <a:srgbClr val="0099FF"/>
                </a:solidFill>
                <a:latin typeface="Montserrat"/>
                <a:ea typeface="Montserrat"/>
                <a:cs typeface="Montserrat"/>
                <a:sym typeface="Montserrat"/>
              </a:rPr>
              <a:t>Make a </a:t>
            </a:r>
            <a:r>
              <a:rPr lang="en-US" sz="4500" b="true">
                <a:solidFill>
                  <a:srgbClr val="0099FF"/>
                </a:solidFill>
                <a:latin typeface="Montserrat Bold"/>
                <a:ea typeface="Montserrat Bold"/>
                <a:cs typeface="Montserrat Bold"/>
                <a:sym typeface="Montserrat Bold"/>
              </a:rPr>
              <a:t>Human Rights Day card!</a:t>
            </a:r>
            <a:r>
              <a:rPr lang="en-US" sz="4500">
                <a:solidFill>
                  <a:srgbClr val="0099FF"/>
                </a:solidFill>
                <a:latin typeface="Montserrat"/>
                <a:ea typeface="Montserrat"/>
                <a:cs typeface="Montserrat"/>
                <a:sym typeface="Montserrat"/>
              </a:rPr>
              <a:t> </a:t>
            </a:r>
          </a:p>
          <a:p>
            <a:pPr algn="ctr">
              <a:lnSpc>
                <a:spcPts val="3918"/>
              </a:lnSpc>
            </a:pPr>
          </a:p>
          <a:p>
            <a:pPr algn="ctr">
              <a:lnSpc>
                <a:spcPts val="3918"/>
              </a:lnSpc>
            </a:pPr>
          </a:p>
          <a:p>
            <a:pPr algn="ctr">
              <a:lnSpc>
                <a:spcPts val="3918"/>
              </a:lnSpc>
            </a:pPr>
            <a:r>
              <a:rPr lang="en-US" sz="4500">
                <a:solidFill>
                  <a:srgbClr val="0099FF"/>
                </a:solidFill>
                <a:latin typeface="Montserrat"/>
                <a:ea typeface="Montserrat"/>
                <a:cs typeface="Montserrat"/>
                <a:sym typeface="Montserrat"/>
              </a:rPr>
              <a:t> You can give the card to a friend or member of your family.  Or you can make multiple cards to decorate your house. </a:t>
            </a:r>
          </a:p>
        </p:txBody>
      </p:sp>
      <p:grpSp>
        <p:nvGrpSpPr>
          <p:cNvPr name="Group 13" id="13"/>
          <p:cNvGrpSpPr/>
          <p:nvPr/>
        </p:nvGrpSpPr>
        <p:grpSpPr>
          <a:xfrm rot="0">
            <a:off x="9829800" y="7219560"/>
            <a:ext cx="2728246" cy="2745405"/>
            <a:chOff x="0" y="0"/>
            <a:chExt cx="3637661" cy="3660540"/>
          </a:xfrm>
        </p:grpSpPr>
        <p:sp>
          <p:nvSpPr>
            <p:cNvPr name="Freeform 14" id="14"/>
            <p:cNvSpPr/>
            <p:nvPr/>
          </p:nvSpPr>
          <p:spPr>
            <a:xfrm flipH="false" flipV="false" rot="0">
              <a:off x="0" y="0"/>
              <a:ext cx="3637661" cy="3660521"/>
            </a:xfrm>
            <a:custGeom>
              <a:avLst/>
              <a:gdLst/>
              <a:ahLst/>
              <a:cxnLst/>
              <a:rect r="r" b="b" t="t" l="l"/>
              <a:pathLst>
                <a:path h="3660521" w="3637661">
                  <a:moveTo>
                    <a:pt x="0" y="0"/>
                  </a:moveTo>
                  <a:lnTo>
                    <a:pt x="3637661" y="0"/>
                  </a:lnTo>
                  <a:lnTo>
                    <a:pt x="3637661" y="3660521"/>
                  </a:lnTo>
                  <a:lnTo>
                    <a:pt x="0" y="3660521"/>
                  </a:lnTo>
                  <a:lnTo>
                    <a:pt x="0" y="0"/>
                  </a:lnTo>
                  <a:close/>
                </a:path>
              </a:pathLst>
            </a:custGeom>
            <a:blipFill>
              <a:blip r:embed="rId10"/>
              <a:stretch>
                <a:fillRect l="0" t="-30" r="0" b="-30"/>
              </a:stretch>
            </a:blipFill>
          </p:spPr>
        </p:sp>
      </p:grpSp>
      <p:sp>
        <p:nvSpPr>
          <p:cNvPr name="Freeform 15" id="15"/>
          <p:cNvSpPr/>
          <p:nvPr/>
        </p:nvSpPr>
        <p:spPr>
          <a:xfrm flipH="false" flipV="false" rot="0">
            <a:off x="1499680" y="1084597"/>
            <a:ext cx="3500593" cy="3391199"/>
          </a:xfrm>
          <a:custGeom>
            <a:avLst/>
            <a:gdLst/>
            <a:ahLst/>
            <a:cxnLst/>
            <a:rect r="r" b="b" t="t" l="l"/>
            <a:pathLst>
              <a:path h="3391199" w="3500593">
                <a:moveTo>
                  <a:pt x="0" y="0"/>
                </a:moveTo>
                <a:lnTo>
                  <a:pt x="3500593" y="0"/>
                </a:lnTo>
                <a:lnTo>
                  <a:pt x="3500593" y="3391199"/>
                </a:lnTo>
                <a:lnTo>
                  <a:pt x="0" y="3391199"/>
                </a:lnTo>
                <a:lnTo>
                  <a:pt x="0" y="0"/>
                </a:lnTo>
                <a:close/>
              </a:path>
            </a:pathLst>
          </a:custGeom>
          <a:blipFill>
            <a:blip r:embed="rId11">
              <a:extLst>
                <a:ext uri="{96DAC541-7B7A-43D3-8B79-37D633B846F1}">
                  <asvg:svgBlip xmlns:asvg="http://schemas.microsoft.com/office/drawing/2016/SVG/main" r:embed="rId12"/>
                </a:ext>
              </a:extLst>
            </a:blip>
            <a:stretch>
              <a:fillRect l="-65" t="0" r="-65"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DAGYceP3mmo</dc:identifier>
  <dcterms:modified xsi:type="dcterms:W3CDTF">2011-08-01T06:04:30Z</dcterms:modified>
  <cp:revision>1</cp:revision>
  <dc:title>International Human Rights Day.pptx</dc:title>
</cp:coreProperties>
</file>