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rimo Bold" panose="020B0604020202020204" charset="0"/>
      <p:regular r:id="rId25"/>
    </p:embeddedFont>
    <p:embeddedFont>
      <p:font typeface="Montserrat" panose="00000500000000000000" pitchFamily="2" charset="0"/>
      <p:regular r:id="rId26"/>
    </p:embeddedFont>
    <p:embeddedFont>
      <p:font typeface="Montserrat Bold" panose="00000800000000000000"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900"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Yahya, a 6-year-old started classes at Abi Âanan Al Marini School in Tassaoutafter. His previous school was destroyed by the September 2023 earthquake in Taroudant province, western Morocco.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March 6, 2024, Myrhorod, Ukraine. Karen (3) is wearing toy goggles at her kindergarden.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Gabriel (4) plays at UNICEF's Espacio de Apoyo Integral daycare center in Esmeraldas, Ecuador.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Fayez</a:t>
            </a:r>
          </a:p>
          <a:p>
            <a:endParaRPr lang="en-US"/>
          </a:p>
          <a:p>
            <a:r>
              <a:rPr lang="en-US"/>
              <a:t>“I could not walk, I could only crawl on my belly,” said Fayez, 10, from Hama. He has cerebral palsy that affects his body’s ability to move.</a:t>
            </a:r>
          </a:p>
          <a:p>
            <a:r>
              <a:rPr lang="en-US"/>
              <a:t>“We’d carry him when we wanted to go somewhere, but we’d be concerned about how others would look at us,” said his mother.</a:t>
            </a:r>
          </a:p>
          <a:p>
            <a:r>
              <a:rPr lang="en-US"/>
              <a:t>Fayez was introduced to UNICEF’s programmes providing him with mental wellbeing help, cash assistance and case management services.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Hogar Medalla Milagrosa, David, Chiriquí (Abril 2023). Cleimar (5) makes crafts at UNICEF´s child friendly space, a space established specifically to provide psychosocial support, recreation, and education to child survivors of the February 2023 accident.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Mavorano Secondary School, Manakara District, Fitovinany Region, Madagascar (03/07/2024) : group photo of smiling schoolkids looking through the open window of their classroom taken during the visit of the school. The Executive Board had the opportunity to see: 1) The importance of building schools that can withstand cyclones and climate hazards and provide a safe learning environment, preventing dropouts. New school buildings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Hadeel, 2, participates in a recreational activity provided by UNICEF-supported volunteers in Abdul Muttaleb Al Qad School, on 15 February 2023. The school, in Al-Jabrieh neighbourhood, Aleppo city, is being used as a shelter for people displaced by the earthquakes.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Children playing during the early childhood education programme at Islahiye temporary accommodation center at Gaziantep, Türkiye.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https://www.youtube.com/watch?v=O5gia39y5uo</a:t>
            </a:r>
          </a:p>
          <a:p>
            <a:endParaRPr lang="en-US"/>
          </a:p>
          <a:p>
            <a:r>
              <a:rPr lang="en-US"/>
              <a:t>Article 28 says that all children have the right to an education. Read the book All are Welcome about children going about their day at school where all children are welcome or listen to it on YouTube. How are all children welcomed in your class?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Within HUB 6 - Children’s Play Spaces: 4 – 5 and 6 – 8 Years, in the session themed “Build the Change”, students from Kiti Muslim Nursery School, engage their creative skills to build solutions for real life scenarios using LEGO bricks and other building material.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am a child, not a bride. In the drought-stricken Afar region of north-eastern Ethiopia, water scarcity and loss of livelihoods are threatening the future of girls who are increasingly forced into child marriage.</a:t>
            </a:r>
          </a:p>
          <a:p>
            <a:endParaRPr lang="en-US"/>
          </a:p>
          <a:p>
            <a:r>
              <a:rPr lang="en-US"/>
              <a:t>UNICEF is conducting awareness-raising activities on the ground to ensure that young girls are where they belong: in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Article 28 says that all children have the right to an education. Read the book All are Welcome about children going about their day at school where all children are welcome or listen to it on YouTube. How are all children welcomed in your class?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2.pn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7.svg"/><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7.sv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40.sv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11.xml"/><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png"/><Relationship Id="rId5" Type="http://schemas.openxmlformats.org/officeDocument/2006/relationships/image" Target="../media/image30.png"/><Relationship Id="rId15" Type="http://schemas.openxmlformats.org/officeDocument/2006/relationships/image" Target="../media/image42.sv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12.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21.svg"/><Relationship Id="rId4" Type="http://schemas.openxmlformats.org/officeDocument/2006/relationships/image" Target="../media/image19.svg"/><Relationship Id="rId9" Type="http://schemas.openxmlformats.org/officeDocument/2006/relationships/image" Target="../media/image10.png"/><Relationship Id="rId14"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9.sv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svg"/><Relationship Id="rId10" Type="http://schemas.openxmlformats.org/officeDocument/2006/relationships/image" Target="../media/image49.svg"/><Relationship Id="rId4" Type="http://schemas.openxmlformats.org/officeDocument/2006/relationships/image" Target="../media/image8.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9.sv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9.svg"/><Relationship Id="rId5" Type="http://schemas.openxmlformats.org/officeDocument/2006/relationships/image" Target="../media/image12.png"/><Relationship Id="rId10" Type="http://schemas.openxmlformats.org/officeDocument/2006/relationships/image" Target="../media/image58.png"/><Relationship Id="rId4" Type="http://schemas.openxmlformats.org/officeDocument/2006/relationships/image" Target="../media/image9.sv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8.png"/><Relationship Id="rId5" Type="http://schemas.openxmlformats.org/officeDocument/2006/relationships/image" Target="../media/image25.png"/><Relationship Id="rId10" Type="http://schemas.openxmlformats.org/officeDocument/2006/relationships/image" Target="../media/image62.jpeg"/><Relationship Id="rId4" Type="http://schemas.openxmlformats.org/officeDocument/2006/relationships/image" Target="../media/image19.sv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2.png"/><Relationship Id="rId12"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4.svg"/><Relationship Id="rId5" Type="http://schemas.openxmlformats.org/officeDocument/2006/relationships/image" Target="../media/image8.png"/><Relationship Id="rId10" Type="http://schemas.openxmlformats.org/officeDocument/2006/relationships/image" Target="../media/image63.png"/><Relationship Id="rId4" Type="http://schemas.openxmlformats.org/officeDocument/2006/relationships/image" Target="../media/image7.svg"/><Relationship Id="rId9" Type="http://schemas.openxmlformats.org/officeDocument/2006/relationships/image" Target="../media/image35.sv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9.svg"/><Relationship Id="rId5" Type="http://schemas.openxmlformats.org/officeDocument/2006/relationships/image" Target="../media/image12.png"/><Relationship Id="rId10" Type="http://schemas.openxmlformats.org/officeDocument/2006/relationships/image" Target="../media/image68.png"/><Relationship Id="rId4" Type="http://schemas.openxmlformats.org/officeDocument/2006/relationships/image" Target="../media/image9.svg"/><Relationship Id="rId9"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7.sv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9.sv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hyperlink" Target="https://www.unicef.ie/child-rights-education/primary/crs/learn/" TargetMode="External"/><Relationship Id="rId3" Type="http://schemas.openxmlformats.org/officeDocument/2006/relationships/image" Target="../media/image24.svg"/><Relationship Id="rId7" Type="http://schemas.openxmlformats.org/officeDocument/2006/relationships/image" Target="../media/image7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hyperlink" Target="https://www.unicef.ie/child-rights-education/primary/resource-librar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sv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5.gi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3.jpeg"/><Relationship Id="rId5" Type="http://schemas.openxmlformats.org/officeDocument/2006/relationships/image" Target="../media/image8.png"/><Relationship Id="rId10" Type="http://schemas.openxmlformats.org/officeDocument/2006/relationships/image" Target="../media/image22.jpeg"/><Relationship Id="rId4" Type="http://schemas.openxmlformats.org/officeDocument/2006/relationships/image" Target="../media/image19.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32.jpeg"/><Relationship Id="rId5" Type="http://schemas.openxmlformats.org/officeDocument/2006/relationships/image" Target="../media/image8.png"/><Relationship Id="rId10" Type="http://schemas.openxmlformats.org/officeDocument/2006/relationships/image" Target="../media/image21.svg"/><Relationship Id="rId4" Type="http://schemas.openxmlformats.org/officeDocument/2006/relationships/image" Target="../media/image19.svg"/><Relationship Id="rId9" Type="http://schemas.openxmlformats.org/officeDocument/2006/relationships/image" Target="../media/image10.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9.xml"/><Relationship Id="rId7" Type="http://schemas.openxmlformats.org/officeDocument/2006/relationships/image" Target="../media/image20.svg"/><Relationship Id="rId2" Type="http://schemas.openxmlformats.org/officeDocument/2006/relationships/slideLayout" Target="../slideLayouts/slideLayout7.xml"/><Relationship Id="rId1" Type="http://schemas.openxmlformats.org/officeDocument/2006/relationships/video" Target="https://www.youtube.com/embed/O5gia39y5uo?feature=oembed" TargetMode="External"/><Relationship Id="rId6" Type="http://schemas.openxmlformats.org/officeDocument/2006/relationships/image" Target="../media/image8.png"/><Relationship Id="rId11" Type="http://schemas.openxmlformats.org/officeDocument/2006/relationships/image" Target="../media/image33.jpeg"/><Relationship Id="rId5" Type="http://schemas.openxmlformats.org/officeDocument/2006/relationships/image" Target="../media/image19.sv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a:p>
        </p:txBody>
      </p:sp>
      <p:grpSp>
        <p:nvGrpSpPr>
          <p:cNvPr id="3" name="Group 3"/>
          <p:cNvGrpSpPr/>
          <p:nvPr/>
        </p:nvGrpSpPr>
        <p:grpSpPr>
          <a:xfrm>
            <a:off x="14787042" y="8942974"/>
            <a:ext cx="3507755" cy="1344059"/>
            <a:chOff x="0" y="0"/>
            <a:chExt cx="5830824" cy="2234184"/>
          </a:xfrm>
        </p:grpSpPr>
        <p:sp>
          <p:nvSpPr>
            <p:cNvPr id="4" name="Freeform 4"/>
            <p:cNvSpPr/>
            <p:nvPr/>
          </p:nvSpPr>
          <p:spPr>
            <a:xfrm>
              <a:off x="0" y="0"/>
              <a:ext cx="5830824" cy="2234184"/>
            </a:xfrm>
            <a:custGeom>
              <a:avLst/>
              <a:gdLst/>
              <a:ahLst/>
              <a:cxnLst/>
              <a:rect l="l" t="t" r="r" b="b"/>
              <a:pathLst>
                <a:path w="5830824" h="2234184">
                  <a:moveTo>
                    <a:pt x="0" y="0"/>
                  </a:moveTo>
                  <a:lnTo>
                    <a:pt x="5830824" y="0"/>
                  </a:lnTo>
                  <a:lnTo>
                    <a:pt x="5830824" y="2234184"/>
                  </a:lnTo>
                  <a:lnTo>
                    <a:pt x="0" y="2234184"/>
                  </a:lnTo>
                  <a:lnTo>
                    <a:pt x="0" y="0"/>
                  </a:lnTo>
                  <a:close/>
                </a:path>
              </a:pathLst>
            </a:custGeom>
            <a:blipFill>
              <a:blip r:embed="rId4"/>
              <a:stretch>
                <a:fillRect l="-1" r="-1"/>
              </a:stretch>
            </a:blipFill>
          </p:spPr>
          <p:txBody>
            <a:bodyPr/>
            <a:lstStyle/>
            <a:p>
              <a:endParaRPr lang="en-GB"/>
            </a:p>
          </p:txBody>
        </p:sp>
      </p:grpSp>
      <p:grpSp>
        <p:nvGrpSpPr>
          <p:cNvPr id="5" name="Group 5"/>
          <p:cNvGrpSpPr/>
          <p:nvPr/>
        </p:nvGrpSpPr>
        <p:grpSpPr>
          <a:xfrm>
            <a:off x="3657600" y="7698727"/>
            <a:ext cx="11506213" cy="1159729"/>
            <a:chOff x="0" y="0"/>
            <a:chExt cx="15341617" cy="1546305"/>
          </a:xfrm>
        </p:grpSpPr>
        <p:sp>
          <p:nvSpPr>
            <p:cNvPr id="6" name="Freeform 6"/>
            <p:cNvSpPr/>
            <p:nvPr/>
          </p:nvSpPr>
          <p:spPr>
            <a:xfrm>
              <a:off x="0" y="0"/>
              <a:ext cx="15341600" cy="1546271"/>
            </a:xfrm>
            <a:custGeom>
              <a:avLst/>
              <a:gdLst/>
              <a:ahLst/>
              <a:cxnLst/>
              <a:rect l="l" t="t" r="r" b="b"/>
              <a:pathLst>
                <a:path w="15341600" h="1546271">
                  <a:moveTo>
                    <a:pt x="0" y="0"/>
                  </a:moveTo>
                  <a:lnTo>
                    <a:pt x="15341600" y="0"/>
                  </a:lnTo>
                  <a:lnTo>
                    <a:pt x="15341600" y="1546271"/>
                  </a:lnTo>
                  <a:lnTo>
                    <a:pt x="0" y="1546271"/>
                  </a:lnTo>
                  <a:close/>
                </a:path>
              </a:pathLst>
            </a:custGeom>
            <a:solidFill>
              <a:srgbClr val="FFFFFF"/>
            </a:solidFill>
          </p:spPr>
          <p:txBody>
            <a:bodyPr/>
            <a:lstStyle/>
            <a:p>
              <a:endParaRPr lang="en-GB"/>
            </a:p>
          </p:txBody>
        </p:sp>
      </p:grpSp>
      <p:sp>
        <p:nvSpPr>
          <p:cNvPr id="7" name="TextBox 7"/>
          <p:cNvSpPr txBox="1"/>
          <p:nvPr/>
        </p:nvSpPr>
        <p:spPr>
          <a:xfrm>
            <a:off x="2040868" y="7707663"/>
            <a:ext cx="14739677" cy="903732"/>
          </a:xfrm>
          <a:prstGeom prst="rect">
            <a:avLst/>
          </a:prstGeom>
        </p:spPr>
        <p:txBody>
          <a:bodyPr lIns="0" tIns="0" rIns="0" bIns="0" rtlCol="0" anchor="t">
            <a:spAutoFit/>
          </a:bodyPr>
          <a:lstStyle/>
          <a:p>
            <a:pPr algn="ctr">
              <a:lnSpc>
                <a:spcPts val="7839"/>
              </a:lnSpc>
            </a:pPr>
            <a:r>
              <a:rPr lang="en-US" sz="4400" b="1">
                <a:solidFill>
                  <a:srgbClr val="0099FF"/>
                </a:solidFill>
                <a:latin typeface="Montserrat Bold"/>
                <a:ea typeface="Montserrat Bold"/>
                <a:cs typeface="Montserrat Bold"/>
                <a:sym typeface="Montserrat Bold"/>
              </a:rPr>
              <a:t>INTERNATIONAL DAY OF EDUCATION</a:t>
            </a:r>
          </a:p>
        </p:txBody>
      </p:sp>
      <p:sp>
        <p:nvSpPr>
          <p:cNvPr id="8" name="TextBox 8"/>
          <p:cNvSpPr txBox="1"/>
          <p:nvPr/>
        </p:nvSpPr>
        <p:spPr>
          <a:xfrm>
            <a:off x="0" y="10168466"/>
            <a:ext cx="562241" cy="118534"/>
          </a:xfrm>
          <a:prstGeom prst="rect">
            <a:avLst/>
          </a:prstGeom>
        </p:spPr>
        <p:txBody>
          <a:bodyPr lIns="0" tIns="0" rIns="0" bIns="0" rtlCol="0" anchor="t">
            <a:spAutoFit/>
          </a:bodyPr>
          <a:lstStyle/>
          <a:p>
            <a:pPr algn="ctr">
              <a:lnSpc>
                <a:spcPts val="960"/>
              </a:lnSpc>
              <a:spcBef>
                <a:spcPct val="0"/>
              </a:spcBef>
            </a:pPr>
            <a:r>
              <a:rPr lang="en-US" sz="800" b="1">
                <a:solidFill>
                  <a:srgbClr val="FFFFFF"/>
                </a:solidFill>
                <a:latin typeface="Montserrat Bold"/>
                <a:ea typeface="Montserrat Bold"/>
                <a:cs typeface="Montserrat Bold"/>
                <a:sym typeface="Montserrat Bold"/>
              </a:rPr>
              <a:t>UNI613074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7539853" y="-533543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sp>
        <p:nvSpPr>
          <p:cNvPr id="8" name="Freeform 8"/>
          <p:cNvSpPr/>
          <p:nvPr/>
        </p:nvSpPr>
        <p:spPr>
          <a:xfrm>
            <a:off x="89047" y="122159"/>
            <a:ext cx="5927450" cy="5927450"/>
          </a:xfrm>
          <a:custGeom>
            <a:avLst/>
            <a:gdLst/>
            <a:ahLst/>
            <a:cxnLst/>
            <a:rect l="l" t="t" r="r" b="b"/>
            <a:pathLst>
              <a:path w="5927450" h="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9" name="Group 9"/>
          <p:cNvGrpSpPr/>
          <p:nvPr/>
        </p:nvGrpSpPr>
        <p:grpSpPr>
          <a:xfrm>
            <a:off x="6748475" y="1028700"/>
            <a:ext cx="9761475" cy="1434148"/>
            <a:chOff x="0" y="0"/>
            <a:chExt cx="14174978" cy="2082576"/>
          </a:xfrm>
        </p:grpSpPr>
        <p:sp>
          <p:nvSpPr>
            <p:cNvPr id="10" name="Freeform 10"/>
            <p:cNvSpPr/>
            <p:nvPr/>
          </p:nvSpPr>
          <p:spPr>
            <a:xfrm>
              <a:off x="0" y="0"/>
              <a:ext cx="14174978" cy="2082546"/>
            </a:xfrm>
            <a:custGeom>
              <a:avLst/>
              <a:gdLst/>
              <a:ahLst/>
              <a:cxnLst/>
              <a:rect l="l" t="t" r="r" b="b"/>
              <a:pathLst>
                <a:path w="14174978" h="2082546">
                  <a:moveTo>
                    <a:pt x="0" y="0"/>
                  </a:moveTo>
                  <a:lnTo>
                    <a:pt x="14174978" y="0"/>
                  </a:lnTo>
                  <a:lnTo>
                    <a:pt x="14174978" y="2082546"/>
                  </a:lnTo>
                  <a:lnTo>
                    <a:pt x="0" y="2082546"/>
                  </a:lnTo>
                  <a:close/>
                </a:path>
              </a:pathLst>
            </a:custGeom>
            <a:solidFill>
              <a:srgbClr val="0099FF"/>
            </a:solidFill>
          </p:spPr>
          <p:txBody>
            <a:bodyPr/>
            <a:lstStyle/>
            <a:p>
              <a:endParaRPr lang="en-GB"/>
            </a:p>
          </p:txBody>
        </p:sp>
      </p:grpSp>
      <p:sp>
        <p:nvSpPr>
          <p:cNvPr id="11" name="TextBox 11"/>
          <p:cNvSpPr txBox="1"/>
          <p:nvPr/>
        </p:nvSpPr>
        <p:spPr>
          <a:xfrm>
            <a:off x="5560105" y="3193044"/>
            <a:ext cx="11699195" cy="4007929"/>
          </a:xfrm>
          <a:prstGeom prst="rect">
            <a:avLst/>
          </a:prstGeom>
        </p:spPr>
        <p:txBody>
          <a:bodyPr lIns="0" tIns="0" rIns="0" bIns="0" rtlCol="0" anchor="t">
            <a:spAutoFit/>
          </a:bodyPr>
          <a:lstStyle/>
          <a:p>
            <a:pPr algn="ctr">
              <a:lnSpc>
                <a:spcPts val="3915"/>
              </a:lnSpc>
            </a:pPr>
            <a:r>
              <a:rPr lang="en-US" sz="4500">
                <a:solidFill>
                  <a:srgbClr val="0099FF"/>
                </a:solidFill>
                <a:latin typeface="Montserrat"/>
                <a:ea typeface="Montserrat"/>
                <a:cs typeface="Montserrat"/>
                <a:sym typeface="Montserrat"/>
              </a:rPr>
              <a:t>Learning is really fun! What do you like about learning? </a:t>
            </a:r>
          </a:p>
          <a:p>
            <a:pPr algn="ctr">
              <a:lnSpc>
                <a:spcPts val="3915"/>
              </a:lnSpc>
            </a:pPr>
            <a:endParaRPr lang="en-US" sz="4500">
              <a:solidFill>
                <a:srgbClr val="0099FF"/>
              </a:solidFill>
              <a:latin typeface="Montserrat"/>
              <a:ea typeface="Montserrat"/>
              <a:cs typeface="Montserrat"/>
              <a:sym typeface="Montserrat"/>
            </a:endParaRPr>
          </a:p>
          <a:p>
            <a:pPr algn="ctr">
              <a:lnSpc>
                <a:spcPts val="3915"/>
              </a:lnSpc>
            </a:pPr>
            <a:r>
              <a:rPr lang="en-US" sz="4500">
                <a:solidFill>
                  <a:srgbClr val="0099FF"/>
                </a:solidFill>
                <a:latin typeface="Montserrat"/>
                <a:ea typeface="Montserrat"/>
                <a:cs typeface="Montserrat"/>
                <a:sym typeface="Montserrat"/>
              </a:rPr>
              <a:t>Draw a picture of your best day at school and create a display celebrating the fact that you are enjoying your right to education. </a:t>
            </a:r>
          </a:p>
          <a:p>
            <a:pPr algn="ctr">
              <a:lnSpc>
                <a:spcPts val="3918"/>
              </a:lnSpc>
            </a:pPr>
            <a:endParaRPr lang="en-US" sz="4500">
              <a:solidFill>
                <a:srgbClr val="0099FF"/>
              </a:solidFill>
              <a:latin typeface="Montserrat"/>
              <a:ea typeface="Montserrat"/>
              <a:cs typeface="Montserrat"/>
              <a:sym typeface="Montserrat"/>
            </a:endParaRPr>
          </a:p>
        </p:txBody>
      </p:sp>
      <p:sp>
        <p:nvSpPr>
          <p:cNvPr id="12" name="Freeform 12"/>
          <p:cNvSpPr/>
          <p:nvPr/>
        </p:nvSpPr>
        <p:spPr>
          <a:xfrm>
            <a:off x="1028700" y="413921"/>
            <a:ext cx="3276940" cy="4353423"/>
          </a:xfrm>
          <a:custGeom>
            <a:avLst/>
            <a:gdLst/>
            <a:ahLst/>
            <a:cxnLst/>
            <a:rect l="l" t="t" r="r" b="b"/>
            <a:pathLst>
              <a:path w="3276940" h="4353423">
                <a:moveTo>
                  <a:pt x="0" y="0"/>
                </a:moveTo>
                <a:lnTo>
                  <a:pt x="3276940" y="0"/>
                </a:lnTo>
                <a:lnTo>
                  <a:pt x="3276940" y="4353422"/>
                </a:lnTo>
                <a:lnTo>
                  <a:pt x="0" y="43534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Freeform 13"/>
          <p:cNvSpPr/>
          <p:nvPr/>
        </p:nvSpPr>
        <p:spPr>
          <a:xfrm>
            <a:off x="10026694" y="6994272"/>
            <a:ext cx="2993572" cy="2993572"/>
          </a:xfrm>
          <a:custGeom>
            <a:avLst/>
            <a:gdLst/>
            <a:ahLst/>
            <a:cxnLst/>
            <a:rect l="l" t="t" r="r" b="b"/>
            <a:pathLst>
              <a:path w="2993572" h="2993572">
                <a:moveTo>
                  <a:pt x="0" y="0"/>
                </a:moveTo>
                <a:lnTo>
                  <a:pt x="2993572" y="0"/>
                </a:lnTo>
                <a:lnTo>
                  <a:pt x="2993572" y="2993572"/>
                </a:lnTo>
                <a:lnTo>
                  <a:pt x="0" y="2993572"/>
                </a:lnTo>
                <a:lnTo>
                  <a:pt x="0" y="0"/>
                </a:lnTo>
                <a:close/>
              </a:path>
            </a:pathLst>
          </a:custGeom>
          <a:blipFill>
            <a:blip r:embed="rId12"/>
            <a:stretch>
              <a:fillRect/>
            </a:stretch>
          </a:blipFill>
        </p:spPr>
        <p:txBody>
          <a:bodyPr/>
          <a:lstStyle/>
          <a:p>
            <a:endParaRPr lang="en-GB"/>
          </a:p>
        </p:txBody>
      </p:sp>
      <p:sp>
        <p:nvSpPr>
          <p:cNvPr id="14" name="TextBox 14"/>
          <p:cNvSpPr txBox="1"/>
          <p:nvPr/>
        </p:nvSpPr>
        <p:spPr>
          <a:xfrm>
            <a:off x="6258685" y="1221994"/>
            <a:ext cx="10529590" cy="865124"/>
          </a:xfrm>
          <a:prstGeom prst="rect">
            <a:avLst/>
          </a:prstGeom>
        </p:spPr>
        <p:txBody>
          <a:bodyPr lIns="0" tIns="0" rIns="0" bIns="0" rtlCol="0" anchor="t">
            <a:spAutoFit/>
          </a:bodyPr>
          <a:lstStyle/>
          <a:p>
            <a:pPr algn="ctr">
              <a:lnSpc>
                <a:spcPts val="7138"/>
              </a:lnSpc>
            </a:pPr>
            <a:r>
              <a:rPr lang="en-US" sz="4999" b="1">
                <a:solidFill>
                  <a:srgbClr val="FFFFFF"/>
                </a:solidFill>
                <a:latin typeface="Montserrat Bold"/>
                <a:ea typeface="Montserrat Bold"/>
                <a:cs typeface="Montserrat Bold"/>
                <a:sym typeface="Montserrat Bold"/>
              </a:rPr>
              <a:t>LEARNING IS FUN!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4045501" y="4951890"/>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202656" y="-224491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6" name="Freeform 6"/>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14411691" y="8670017"/>
            <a:ext cx="4138041" cy="1585532"/>
            <a:chOff x="0" y="0"/>
            <a:chExt cx="5517388" cy="2114042"/>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11"/>
              <a:stretch>
                <a:fillRect/>
              </a:stretch>
            </a:blipFill>
          </p:spPr>
          <p:txBody>
            <a:bodyPr/>
            <a:lstStyle/>
            <a:p>
              <a:endParaRPr lang="en-GB"/>
            </a:p>
          </p:txBody>
        </p:sp>
      </p:grpSp>
      <p:grpSp>
        <p:nvGrpSpPr>
          <p:cNvPr id="9" name="Group 9"/>
          <p:cNvGrpSpPr/>
          <p:nvPr/>
        </p:nvGrpSpPr>
        <p:grpSpPr>
          <a:xfrm>
            <a:off x="634141" y="495300"/>
            <a:ext cx="11454290" cy="1622822"/>
            <a:chOff x="0" y="0"/>
            <a:chExt cx="15272386" cy="2163763"/>
          </a:xfrm>
        </p:grpSpPr>
        <p:sp>
          <p:nvSpPr>
            <p:cNvPr id="10" name="Freeform 10"/>
            <p:cNvSpPr/>
            <p:nvPr/>
          </p:nvSpPr>
          <p:spPr>
            <a:xfrm>
              <a:off x="0" y="0"/>
              <a:ext cx="15272386" cy="2163826"/>
            </a:xfrm>
            <a:custGeom>
              <a:avLst/>
              <a:gdLst/>
              <a:ahLst/>
              <a:cxnLst/>
              <a:rect l="l" t="t" r="r" b="b"/>
              <a:pathLst>
                <a:path w="15272386" h="2163826">
                  <a:moveTo>
                    <a:pt x="0" y="0"/>
                  </a:moveTo>
                  <a:lnTo>
                    <a:pt x="15272386" y="0"/>
                  </a:lnTo>
                  <a:lnTo>
                    <a:pt x="15272386" y="2163826"/>
                  </a:lnTo>
                  <a:lnTo>
                    <a:pt x="0" y="2163826"/>
                  </a:lnTo>
                  <a:close/>
                </a:path>
              </a:pathLst>
            </a:custGeom>
            <a:solidFill>
              <a:srgbClr val="0099FF"/>
            </a:solidFill>
          </p:spPr>
          <p:txBody>
            <a:bodyPr/>
            <a:lstStyle/>
            <a:p>
              <a:endParaRPr lang="en-GB"/>
            </a:p>
          </p:txBody>
        </p:sp>
      </p:grpSp>
      <p:sp>
        <p:nvSpPr>
          <p:cNvPr id="11" name="TextBox 11"/>
          <p:cNvSpPr txBox="1"/>
          <p:nvPr/>
        </p:nvSpPr>
        <p:spPr>
          <a:xfrm>
            <a:off x="1222188" y="942975"/>
            <a:ext cx="11352718" cy="738459"/>
          </a:xfrm>
          <a:prstGeom prst="rect">
            <a:avLst/>
          </a:prstGeom>
        </p:spPr>
        <p:txBody>
          <a:bodyPr lIns="0" tIns="0" rIns="0" bIns="0" rtlCol="0" anchor="t">
            <a:spAutoFit/>
          </a:bodyPr>
          <a:lstStyle/>
          <a:p>
            <a:pPr algn="ctr">
              <a:lnSpc>
                <a:spcPts val="6017"/>
              </a:lnSpc>
            </a:pPr>
            <a:r>
              <a:rPr lang="en-US" sz="4298" b="1">
                <a:solidFill>
                  <a:srgbClr val="FFFFFF"/>
                </a:solidFill>
                <a:latin typeface="Montserrat Bold"/>
                <a:ea typeface="Montserrat Bold"/>
                <a:cs typeface="Montserrat Bold"/>
                <a:sym typeface="Montserrat Bold"/>
              </a:rPr>
              <a:t>MAKING LEARNING CREATIVE!</a:t>
            </a:r>
          </a:p>
        </p:txBody>
      </p:sp>
      <p:sp>
        <p:nvSpPr>
          <p:cNvPr id="12" name="Freeform 12"/>
          <p:cNvSpPr/>
          <p:nvPr/>
        </p:nvSpPr>
        <p:spPr>
          <a:xfrm rot="365257">
            <a:off x="11397931" y="468037"/>
            <a:ext cx="1902478" cy="1774060"/>
          </a:xfrm>
          <a:custGeom>
            <a:avLst/>
            <a:gdLst/>
            <a:ahLst/>
            <a:cxnLst/>
            <a:rect l="l" t="t" r="r" b="b"/>
            <a:pathLst>
              <a:path w="1902478" h="1774060">
                <a:moveTo>
                  <a:pt x="0" y="0"/>
                </a:moveTo>
                <a:lnTo>
                  <a:pt x="1902478" y="0"/>
                </a:lnTo>
                <a:lnTo>
                  <a:pt x="1902478" y="1774060"/>
                </a:lnTo>
                <a:lnTo>
                  <a:pt x="0" y="1774060"/>
                </a:lnTo>
                <a:lnTo>
                  <a:pt x="0" y="0"/>
                </a:lnTo>
                <a:close/>
              </a:path>
            </a:pathLst>
          </a:custGeom>
          <a:blipFill>
            <a:blip r:embed="rId12">
              <a:extLst>
                <a:ext uri="{96DAC541-7B7A-43D3-8B79-37D633B846F1}">
                  <asvg:svgBlip xmlns:asvg="http://schemas.microsoft.com/office/drawing/2016/SVG/main" r:embed="rId13"/>
                </a:ext>
              </a:extLst>
            </a:blip>
            <a:stretch>
              <a:fillRect t="-134" b="-134"/>
            </a:stretch>
          </a:blipFill>
        </p:spPr>
        <p:txBody>
          <a:bodyPr/>
          <a:lstStyle/>
          <a:p>
            <a:endParaRPr lang="en-GB"/>
          </a:p>
        </p:txBody>
      </p:sp>
      <p:sp>
        <p:nvSpPr>
          <p:cNvPr id="13" name="Freeform 13"/>
          <p:cNvSpPr/>
          <p:nvPr/>
        </p:nvSpPr>
        <p:spPr>
          <a:xfrm>
            <a:off x="216054" y="572367"/>
            <a:ext cx="2208221" cy="1545755"/>
          </a:xfrm>
          <a:custGeom>
            <a:avLst/>
            <a:gdLst/>
            <a:ahLst/>
            <a:cxnLst/>
            <a:rect l="l" t="t" r="r" b="b"/>
            <a:pathLst>
              <a:path w="2208221" h="1545755">
                <a:moveTo>
                  <a:pt x="0" y="0"/>
                </a:moveTo>
                <a:lnTo>
                  <a:pt x="2208221" y="0"/>
                </a:lnTo>
                <a:lnTo>
                  <a:pt x="2208221" y="1545755"/>
                </a:lnTo>
                <a:lnTo>
                  <a:pt x="0" y="1545755"/>
                </a:lnTo>
                <a:lnTo>
                  <a:pt x="0" y="0"/>
                </a:lnTo>
                <a:close/>
              </a:path>
            </a:pathLst>
          </a:custGeom>
          <a:blipFill>
            <a:blip r:embed="rId14">
              <a:extLst>
                <a:ext uri="{96DAC541-7B7A-43D3-8B79-37D633B846F1}">
                  <asvg:svgBlip xmlns:asvg="http://schemas.microsoft.com/office/drawing/2016/SVG/main" r:embed="rId15"/>
                </a:ext>
              </a:extLst>
            </a:blip>
            <a:stretch>
              <a:fillRect l="-94" r="-94"/>
            </a:stretch>
          </a:blipFill>
        </p:spPr>
        <p:txBody>
          <a:bodyPr/>
          <a:lstStyle/>
          <a:p>
            <a:endParaRPr lang="en-GB"/>
          </a:p>
        </p:txBody>
      </p:sp>
      <p:sp>
        <p:nvSpPr>
          <p:cNvPr id="14" name="Freeform 14"/>
          <p:cNvSpPr/>
          <p:nvPr/>
        </p:nvSpPr>
        <p:spPr>
          <a:xfrm>
            <a:off x="5116003" y="6008779"/>
            <a:ext cx="3565089" cy="3675349"/>
          </a:xfrm>
          <a:custGeom>
            <a:avLst/>
            <a:gdLst/>
            <a:ahLst/>
            <a:cxnLst/>
            <a:rect l="l" t="t" r="r" b="b"/>
            <a:pathLst>
              <a:path w="3565089" h="3675349">
                <a:moveTo>
                  <a:pt x="0" y="0"/>
                </a:moveTo>
                <a:lnTo>
                  <a:pt x="3565089" y="0"/>
                </a:lnTo>
                <a:lnTo>
                  <a:pt x="3565089" y="3675350"/>
                </a:lnTo>
                <a:lnTo>
                  <a:pt x="0" y="36753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TextBox 15"/>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634141" y="2726016"/>
            <a:ext cx="11940765" cy="2652856"/>
          </a:xfrm>
          <a:prstGeom prst="rect">
            <a:avLst/>
          </a:prstGeom>
        </p:spPr>
        <p:txBody>
          <a:bodyPr lIns="0" tIns="0" rIns="0" bIns="0" rtlCol="0" anchor="t">
            <a:spAutoFit/>
          </a:bodyPr>
          <a:lstStyle/>
          <a:p>
            <a:pPr algn="ctr">
              <a:lnSpc>
                <a:spcPts val="7076"/>
              </a:lnSpc>
            </a:pPr>
            <a:r>
              <a:rPr lang="en-US" sz="5054">
                <a:solidFill>
                  <a:srgbClr val="0099FF"/>
                </a:solidFill>
                <a:latin typeface="Montserrat"/>
                <a:ea typeface="Montserrat"/>
                <a:cs typeface="Montserrat"/>
                <a:sym typeface="Montserrat"/>
              </a:rPr>
              <a:t>Write a song about or poem or about why you love to learn and why school is so important to you.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14635345" y="8918683"/>
            <a:ext cx="3690652" cy="1365504"/>
            <a:chOff x="0" y="0"/>
            <a:chExt cx="4920869" cy="1820672"/>
          </a:xfrm>
        </p:grpSpPr>
        <p:sp>
          <p:nvSpPr>
            <p:cNvPr id="10" name="Freeform 10"/>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3"/>
              <a:stretch>
                <a:fillRect t="-1779" b="-1779"/>
              </a:stretch>
            </a:blipFill>
          </p:spPr>
          <p:txBody>
            <a:bodyPr/>
            <a:lstStyle/>
            <a:p>
              <a:endParaRPr lang="en-GB"/>
            </a:p>
          </p:txBody>
        </p:sp>
      </p:grpSp>
      <p:sp>
        <p:nvSpPr>
          <p:cNvPr id="11" name="TextBox 11"/>
          <p:cNvSpPr txBox="1"/>
          <p:nvPr/>
        </p:nvSpPr>
        <p:spPr>
          <a:xfrm>
            <a:off x="13422098" y="6354935"/>
            <a:ext cx="2426494" cy="504246"/>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3</a:t>
            </a:r>
          </a:p>
        </p:txBody>
      </p:sp>
      <p:grpSp>
        <p:nvGrpSpPr>
          <p:cNvPr id="12" name="Group 12"/>
          <p:cNvGrpSpPr/>
          <p:nvPr/>
        </p:nvGrpSpPr>
        <p:grpSpPr>
          <a:xfrm>
            <a:off x="12516898" y="719311"/>
            <a:ext cx="4981861" cy="6191440"/>
            <a:chOff x="0" y="0"/>
            <a:chExt cx="6642481" cy="8255254"/>
          </a:xfrm>
        </p:grpSpPr>
        <p:sp>
          <p:nvSpPr>
            <p:cNvPr id="13" name="Freeform 13"/>
            <p:cNvSpPr/>
            <p:nvPr/>
          </p:nvSpPr>
          <p:spPr>
            <a:xfrm>
              <a:off x="0" y="0"/>
              <a:ext cx="6642481" cy="8255254"/>
            </a:xfrm>
            <a:custGeom>
              <a:avLst/>
              <a:gdLst/>
              <a:ahLst/>
              <a:cxnLst/>
              <a:rect l="l" t="t" r="r" b="b"/>
              <a:pathLst>
                <a:path w="6642481" h="8255254">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4"/>
              <a:stretch>
                <a:fillRect l="-59559" r="-27193"/>
              </a:stretch>
            </a:blipFill>
          </p:spPr>
          <p:txBody>
            <a:bodyPr/>
            <a:lstStyle/>
            <a:p>
              <a:endParaRPr lang="en-GB"/>
            </a:p>
          </p:txBody>
        </p:sp>
      </p:grpSp>
      <p:sp>
        <p:nvSpPr>
          <p:cNvPr id="14" name="TextBox 14"/>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5" name="TextBox 15"/>
          <p:cNvSpPr txBox="1"/>
          <p:nvPr/>
        </p:nvSpPr>
        <p:spPr>
          <a:xfrm>
            <a:off x="762156" y="4127399"/>
            <a:ext cx="10902577" cy="744372"/>
          </a:xfrm>
          <a:prstGeom prst="rect">
            <a:avLst/>
          </a:prstGeom>
        </p:spPr>
        <p:txBody>
          <a:bodyPr lIns="0" tIns="0" rIns="0" bIns="0" rtlCol="0" anchor="t">
            <a:spAutoFit/>
          </a:bodyPr>
          <a:lstStyle/>
          <a:p>
            <a:pPr algn="ctr">
              <a:lnSpc>
                <a:spcPts val="6373"/>
              </a:lnSpc>
            </a:pPr>
            <a:r>
              <a:rPr lang="en-US" sz="6070" b="1">
                <a:solidFill>
                  <a:srgbClr val="0099FF"/>
                </a:solidFill>
                <a:latin typeface="Montserrat Bold"/>
                <a:ea typeface="Montserrat Bold"/>
                <a:cs typeface="Montserrat Bold"/>
                <a:sym typeface="Montserrat Bold"/>
              </a:rPr>
              <a:t>ACTIVITES FOR AGES 7-9 </a:t>
            </a:r>
          </a:p>
        </p:txBody>
      </p:sp>
      <p:sp>
        <p:nvSpPr>
          <p:cNvPr id="16" name="TextBox 16"/>
          <p:cNvSpPr txBox="1"/>
          <p:nvPr/>
        </p:nvSpPr>
        <p:spPr>
          <a:xfrm rot="5400000">
            <a:off x="11780096" y="4308272"/>
            <a:ext cx="1572029" cy="98425"/>
          </a:xfrm>
          <a:prstGeom prst="rect">
            <a:avLst/>
          </a:prstGeom>
        </p:spPr>
        <p:txBody>
          <a:bodyPr lIns="0" tIns="0" rIns="0" bIns="0" rtlCol="0" anchor="t">
            <a:spAutoFit/>
          </a:bodyPr>
          <a:lstStyle/>
          <a:p>
            <a:pPr algn="l">
              <a:lnSpc>
                <a:spcPts val="360"/>
              </a:lnSpc>
            </a:pPr>
            <a:r>
              <a:rPr lang="en-US" sz="300" spc="2">
                <a:solidFill>
                  <a:srgbClr val="FFFFFF"/>
                </a:solidFill>
                <a:latin typeface="Montserrat"/>
                <a:ea typeface="Montserrat"/>
                <a:cs typeface="Montserrat"/>
                <a:sym typeface="Montserrat"/>
              </a:rPr>
              <a:t>UNI558149UNICEF/UN0657546</a:t>
            </a:r>
          </a:p>
          <a:p>
            <a:pPr algn="l">
              <a:lnSpc>
                <a:spcPts val="360"/>
              </a:lnSpc>
            </a:pPr>
            <a:endParaRPr lang="en-US" sz="300" spc="2">
              <a:solidFill>
                <a:srgbClr val="FFFF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7201" y="735835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4495800" y="735835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4">
              <a:extLst>
                <a:ext uri="{96DAC541-7B7A-43D3-8B79-37D633B846F1}">
                  <asvg:svgBlip xmlns:asvg="http://schemas.microsoft.com/office/drawing/2016/SVG/main" r:embed="rId5"/>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4">
              <a:extLst>
                <a:ext uri="{96DAC541-7B7A-43D3-8B79-37D633B846F1}">
                  <asvg:svgBlip xmlns:asvg="http://schemas.microsoft.com/office/drawing/2016/SVG/main" r:embed="rId5"/>
                </a:ext>
              </a:extLst>
            </a:blip>
            <a:stretch>
              <a:fillRect l="-62" r="-62"/>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6"/>
              <a:stretch>
                <a:fillRect/>
              </a:stretch>
            </a:blipFill>
          </p:spPr>
          <p:txBody>
            <a:bodyPr/>
            <a:lstStyle/>
            <a:p>
              <a:endParaRPr lang="en-GB"/>
            </a:p>
          </p:txBody>
        </p:sp>
      </p:grpSp>
      <p:grpSp>
        <p:nvGrpSpPr>
          <p:cNvPr id="8" name="Group 8"/>
          <p:cNvGrpSpPr/>
          <p:nvPr/>
        </p:nvGrpSpPr>
        <p:grpSpPr>
          <a:xfrm>
            <a:off x="4495800" y="352235"/>
            <a:ext cx="8510240" cy="1157639"/>
            <a:chOff x="0" y="0"/>
            <a:chExt cx="11346987" cy="1543519"/>
          </a:xfrm>
        </p:grpSpPr>
        <p:sp>
          <p:nvSpPr>
            <p:cNvPr id="9" name="Freeform 9"/>
            <p:cNvSpPr/>
            <p:nvPr/>
          </p:nvSpPr>
          <p:spPr>
            <a:xfrm>
              <a:off x="0" y="0"/>
              <a:ext cx="11346942" cy="1543512"/>
            </a:xfrm>
            <a:custGeom>
              <a:avLst/>
              <a:gdLst/>
              <a:ahLst/>
              <a:cxnLst/>
              <a:rect l="l" t="t" r="r" b="b"/>
              <a:pathLst>
                <a:path w="11346942" h="1543512">
                  <a:moveTo>
                    <a:pt x="0" y="0"/>
                  </a:moveTo>
                  <a:lnTo>
                    <a:pt x="11346942" y="0"/>
                  </a:lnTo>
                  <a:lnTo>
                    <a:pt x="11346942" y="1543512"/>
                  </a:lnTo>
                  <a:lnTo>
                    <a:pt x="0" y="1543512"/>
                  </a:lnTo>
                  <a:close/>
                </a:path>
              </a:pathLst>
            </a:custGeom>
            <a:solidFill>
              <a:srgbClr val="0099FF"/>
            </a:solidFill>
          </p:spPr>
          <p:txBody>
            <a:bodyPr/>
            <a:lstStyle/>
            <a:p>
              <a:endParaRPr lang="en-GB"/>
            </a:p>
          </p:txBody>
        </p:sp>
      </p:grpSp>
      <p:sp>
        <p:nvSpPr>
          <p:cNvPr id="10" name="Freeform 10"/>
          <p:cNvSpPr/>
          <p:nvPr/>
        </p:nvSpPr>
        <p:spPr>
          <a:xfrm>
            <a:off x="6955927" y="7216510"/>
            <a:ext cx="4376146" cy="3150825"/>
          </a:xfrm>
          <a:custGeom>
            <a:avLst/>
            <a:gdLst/>
            <a:ahLst/>
            <a:cxnLst/>
            <a:rect l="l" t="t" r="r" b="b"/>
            <a:pathLst>
              <a:path w="4376146" h="3150825">
                <a:moveTo>
                  <a:pt x="0" y="0"/>
                </a:moveTo>
                <a:lnTo>
                  <a:pt x="4376146" y="0"/>
                </a:lnTo>
                <a:lnTo>
                  <a:pt x="4376146" y="3150824"/>
                </a:lnTo>
                <a:lnTo>
                  <a:pt x="0" y="31508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rot="-601756">
            <a:off x="3052250" y="123382"/>
            <a:ext cx="1978161" cy="1978161"/>
          </a:xfrm>
          <a:custGeom>
            <a:avLst/>
            <a:gdLst/>
            <a:ahLst/>
            <a:cxnLst/>
            <a:rect l="l" t="t" r="r" b="b"/>
            <a:pathLst>
              <a:path w="1978161" h="1978161">
                <a:moveTo>
                  <a:pt x="0" y="0"/>
                </a:moveTo>
                <a:lnTo>
                  <a:pt x="1978160" y="0"/>
                </a:lnTo>
                <a:lnTo>
                  <a:pt x="1978160" y="1978161"/>
                </a:lnTo>
                <a:lnTo>
                  <a:pt x="0" y="19781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TextBox 12"/>
          <p:cNvSpPr txBox="1"/>
          <p:nvPr/>
        </p:nvSpPr>
        <p:spPr>
          <a:xfrm>
            <a:off x="1520810" y="515016"/>
            <a:ext cx="14460220" cy="717310"/>
          </a:xfrm>
          <a:prstGeom prst="rect">
            <a:avLst/>
          </a:prstGeom>
        </p:spPr>
        <p:txBody>
          <a:bodyPr lIns="0" tIns="0" rIns="0" bIns="0" rtlCol="0" anchor="t">
            <a:spAutoFit/>
          </a:bodyPr>
          <a:lstStyle/>
          <a:p>
            <a:pPr algn="ctr">
              <a:lnSpc>
                <a:spcPts val="6051"/>
              </a:lnSpc>
            </a:pPr>
            <a:r>
              <a:rPr lang="en-US" sz="3500" b="1" dirty="0">
                <a:solidFill>
                  <a:srgbClr val="FFFFFF"/>
                </a:solidFill>
                <a:latin typeface="Montserrat Bold"/>
                <a:ea typeface="Montserrat Bold"/>
                <a:cs typeface="Montserrat Bold"/>
                <a:sym typeface="Montserrat Bold"/>
              </a:rPr>
              <a:t>WHAT MAKES A GOOD LEARNER?</a:t>
            </a:r>
          </a:p>
        </p:txBody>
      </p:sp>
      <p:sp>
        <p:nvSpPr>
          <p:cNvPr id="13" name="TextBox 13"/>
          <p:cNvSpPr txBox="1"/>
          <p:nvPr/>
        </p:nvSpPr>
        <p:spPr>
          <a:xfrm>
            <a:off x="1028700" y="2556880"/>
            <a:ext cx="15981030" cy="4427068"/>
          </a:xfrm>
          <a:prstGeom prst="rect">
            <a:avLst/>
          </a:prstGeom>
        </p:spPr>
        <p:txBody>
          <a:bodyPr lIns="0" tIns="0" rIns="0" bIns="0" rtlCol="0" anchor="t">
            <a:spAutoFit/>
          </a:bodyPr>
          <a:lstStyle/>
          <a:p>
            <a:pPr algn="ctr">
              <a:lnSpc>
                <a:spcPts val="5878"/>
              </a:lnSpc>
              <a:spcBef>
                <a:spcPct val="0"/>
              </a:spcBef>
            </a:pPr>
            <a:r>
              <a:rPr lang="en-US" sz="4198">
                <a:solidFill>
                  <a:srgbClr val="0099FF"/>
                </a:solidFill>
                <a:latin typeface="Montserrat"/>
                <a:ea typeface="Montserrat"/>
                <a:cs typeface="Montserrat"/>
                <a:sym typeface="Montserrat"/>
              </a:rPr>
              <a:t>Teachers and learners go together! So, now think about what makes a good learner. Imagine you are talking to a younger brother, sister or friend who is about to start school. Describe to them how to be a really good learner. You can invent a cartoon character to represent this good learner.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95800" y="423417"/>
            <a:ext cx="8510240" cy="1351128"/>
            <a:chOff x="0" y="0"/>
            <a:chExt cx="11346987" cy="1801503"/>
          </a:xfrm>
        </p:grpSpPr>
        <p:sp>
          <p:nvSpPr>
            <p:cNvPr id="3" name="Freeform 3"/>
            <p:cNvSpPr/>
            <p:nvPr/>
          </p:nvSpPr>
          <p:spPr>
            <a:xfrm>
              <a:off x="0" y="0"/>
              <a:ext cx="11346942" cy="1801495"/>
            </a:xfrm>
            <a:custGeom>
              <a:avLst/>
              <a:gdLst/>
              <a:ahLst/>
              <a:cxnLst/>
              <a:rect l="l" t="t" r="r" b="b"/>
              <a:pathLst>
                <a:path w="11346942" h="1801495">
                  <a:moveTo>
                    <a:pt x="0" y="0"/>
                  </a:moveTo>
                  <a:lnTo>
                    <a:pt x="11346942" y="0"/>
                  </a:lnTo>
                  <a:lnTo>
                    <a:pt x="11346942" y="1801495"/>
                  </a:lnTo>
                  <a:lnTo>
                    <a:pt x="0" y="1801495"/>
                  </a:lnTo>
                  <a:close/>
                </a:path>
              </a:pathLst>
            </a:custGeom>
            <a:solidFill>
              <a:srgbClr val="0099FF"/>
            </a:solidFill>
          </p:spPr>
          <p:txBody>
            <a:bodyPr/>
            <a:lstStyle/>
            <a:p>
              <a:endParaRPr lang="en-GB"/>
            </a:p>
          </p:txBody>
        </p:sp>
      </p:grpSp>
      <p:sp>
        <p:nvSpPr>
          <p:cNvPr id="4" name="Freeform 4"/>
          <p:cNvSpPr/>
          <p:nvPr/>
        </p:nvSpPr>
        <p:spPr>
          <a:xfrm rot="-10800000">
            <a:off x="-3333258" y="-1243753"/>
            <a:ext cx="6838458" cy="4685436"/>
          </a:xfrm>
          <a:custGeom>
            <a:avLst/>
            <a:gdLst/>
            <a:ahLst/>
            <a:cxnLst/>
            <a:rect l="l" t="t" r="r" b="b"/>
            <a:pathLst>
              <a:path w="6838458" h="4685436">
                <a:moveTo>
                  <a:pt x="0" y="0"/>
                </a:moveTo>
                <a:lnTo>
                  <a:pt x="6838458" y="0"/>
                </a:lnTo>
                <a:lnTo>
                  <a:pt x="6838458" y="4685436"/>
                </a:lnTo>
                <a:lnTo>
                  <a:pt x="0" y="4685436"/>
                </a:lnTo>
                <a:lnTo>
                  <a:pt x="0" y="0"/>
                </a:lnTo>
                <a:close/>
              </a:path>
            </a:pathLst>
          </a:custGeom>
          <a:blipFill>
            <a:blip r:embed="rId3">
              <a:extLst>
                <a:ext uri="{96DAC541-7B7A-43D3-8B79-37D633B846F1}">
                  <asvg:svgBlip xmlns:asvg="http://schemas.microsoft.com/office/drawing/2016/SVG/main" r:embed="rId4"/>
                </a:ext>
              </a:extLst>
            </a:blip>
            <a:stretch>
              <a:fillRect t="-7831" b="-7831"/>
            </a:stretch>
          </a:blipFill>
        </p:spPr>
        <p:txBody>
          <a:bodyPr/>
          <a:lstStyle/>
          <a:p>
            <a:endParaRPr lang="en-GB"/>
          </a:p>
        </p:txBody>
      </p:sp>
      <p:sp>
        <p:nvSpPr>
          <p:cNvPr id="5" name="Freeform 5"/>
          <p:cNvSpPr/>
          <p:nvPr/>
        </p:nvSpPr>
        <p:spPr>
          <a:xfrm>
            <a:off x="6796390" y="2155624"/>
            <a:ext cx="3909060" cy="4114800"/>
          </a:xfrm>
          <a:custGeom>
            <a:avLst/>
            <a:gdLst/>
            <a:ahLst/>
            <a:cxnLst/>
            <a:rect l="l" t="t" r="r" b="b"/>
            <a:pathLst>
              <a:path w="3909060" h="4114800">
                <a:moveTo>
                  <a:pt x="0" y="0"/>
                </a:moveTo>
                <a:lnTo>
                  <a:pt x="3909060" y="0"/>
                </a:lnTo>
                <a:lnTo>
                  <a:pt x="390906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681682">
            <a:off x="14112983" y="996355"/>
            <a:ext cx="2768138" cy="4114800"/>
          </a:xfrm>
          <a:custGeom>
            <a:avLst/>
            <a:gdLst/>
            <a:ahLst/>
            <a:cxnLst/>
            <a:rect l="l" t="t" r="r" b="b"/>
            <a:pathLst>
              <a:path w="2768138" h="4114800">
                <a:moveTo>
                  <a:pt x="0" y="0"/>
                </a:moveTo>
                <a:lnTo>
                  <a:pt x="2768138" y="0"/>
                </a:lnTo>
                <a:lnTo>
                  <a:pt x="27681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85971" y="8635598"/>
            <a:ext cx="3427439" cy="1651402"/>
          </a:xfrm>
          <a:custGeom>
            <a:avLst/>
            <a:gdLst/>
            <a:ahLst/>
            <a:cxnLst/>
            <a:rect l="l" t="t" r="r" b="b"/>
            <a:pathLst>
              <a:path w="3427439" h="1651402">
                <a:moveTo>
                  <a:pt x="0" y="0"/>
                </a:moveTo>
                <a:lnTo>
                  <a:pt x="3427439" y="0"/>
                </a:lnTo>
                <a:lnTo>
                  <a:pt x="3427439" y="1651402"/>
                </a:lnTo>
                <a:lnTo>
                  <a:pt x="0" y="16514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3505200" y="697340"/>
            <a:ext cx="10053296" cy="670027"/>
          </a:xfrm>
          <a:prstGeom prst="rect">
            <a:avLst/>
          </a:prstGeom>
        </p:spPr>
        <p:txBody>
          <a:bodyPr lIns="0" tIns="0" rIns="0" bIns="0" rtlCol="0" anchor="t">
            <a:spAutoFit/>
          </a:bodyPr>
          <a:lstStyle/>
          <a:p>
            <a:pPr algn="ctr">
              <a:lnSpc>
                <a:spcPts val="5598"/>
              </a:lnSpc>
            </a:pPr>
            <a:r>
              <a:rPr lang="en-US" sz="3999" b="1">
                <a:solidFill>
                  <a:srgbClr val="FFFFFF"/>
                </a:solidFill>
                <a:latin typeface="Montserrat Bold"/>
                <a:ea typeface="Montserrat Bold"/>
                <a:cs typeface="Montserrat Bold"/>
                <a:sym typeface="Montserrat Bold"/>
              </a:rPr>
              <a:t>LESSON PLANNING!</a:t>
            </a:r>
          </a:p>
        </p:txBody>
      </p:sp>
      <p:sp>
        <p:nvSpPr>
          <p:cNvPr id="9" name="TextBox 9"/>
          <p:cNvSpPr txBox="1"/>
          <p:nvPr/>
        </p:nvSpPr>
        <p:spPr>
          <a:xfrm>
            <a:off x="1984360" y="6260899"/>
            <a:ext cx="13533120" cy="3200400"/>
          </a:xfrm>
          <a:prstGeom prst="rect">
            <a:avLst/>
          </a:prstGeom>
        </p:spPr>
        <p:txBody>
          <a:bodyPr lIns="0" tIns="0" rIns="0" bIns="0" rtlCol="0" anchor="t">
            <a:spAutoFit/>
          </a:bodyPr>
          <a:lstStyle/>
          <a:p>
            <a:pPr algn="ctr">
              <a:lnSpc>
                <a:spcPts val="4200"/>
              </a:lnSpc>
            </a:pPr>
            <a:r>
              <a:rPr lang="en-US" sz="3500">
                <a:solidFill>
                  <a:srgbClr val="00B0F0"/>
                </a:solidFill>
                <a:latin typeface="Montserrat"/>
                <a:ea typeface="Montserrat"/>
                <a:cs typeface="Montserrat"/>
                <a:sym typeface="Montserrat"/>
              </a:rPr>
              <a:t>Imagine you have been asked to create your ideal lesson timetable for a day or a week at school. Plan it out and decide what you would include and what you would leave out. Make sure it will provide children with a really good quality education! </a:t>
            </a:r>
          </a:p>
          <a:p>
            <a:pPr algn="ctr">
              <a:lnSpc>
                <a:spcPts val="4200"/>
              </a:lnSpc>
            </a:pPr>
            <a:endParaRPr lang="en-US" sz="3500">
              <a:solidFill>
                <a:srgbClr val="00B0F0"/>
              </a:solidFill>
              <a:latin typeface="Montserrat"/>
              <a:ea typeface="Montserrat"/>
              <a:cs typeface="Montserrat"/>
              <a:sym typeface="Montserrat"/>
            </a:endParaRPr>
          </a:p>
        </p:txBody>
      </p:sp>
      <p:sp>
        <p:nvSpPr>
          <p:cNvPr id="10" name="Freeform 10"/>
          <p:cNvSpPr/>
          <p:nvPr/>
        </p:nvSpPr>
        <p:spPr>
          <a:xfrm rot="-10800000">
            <a:off x="16167968" y="7672373"/>
            <a:ext cx="6838458" cy="4685436"/>
          </a:xfrm>
          <a:custGeom>
            <a:avLst/>
            <a:gdLst/>
            <a:ahLst/>
            <a:cxnLst/>
            <a:rect l="l" t="t" r="r" b="b"/>
            <a:pathLst>
              <a:path w="6838458" h="4685436">
                <a:moveTo>
                  <a:pt x="0" y="0"/>
                </a:moveTo>
                <a:lnTo>
                  <a:pt x="6838458" y="0"/>
                </a:lnTo>
                <a:lnTo>
                  <a:pt x="6838458" y="4685436"/>
                </a:lnTo>
                <a:lnTo>
                  <a:pt x="0" y="4685436"/>
                </a:lnTo>
                <a:lnTo>
                  <a:pt x="0" y="0"/>
                </a:lnTo>
                <a:close/>
              </a:path>
            </a:pathLst>
          </a:custGeom>
          <a:blipFill>
            <a:blip r:embed="rId3">
              <a:extLst>
                <a:ext uri="{96DAC541-7B7A-43D3-8B79-37D633B846F1}">
                  <asvg:svgBlip xmlns:asvg="http://schemas.microsoft.com/office/drawing/2016/SVG/main" r:embed="rId4"/>
                </a:ext>
              </a:extLst>
            </a:blip>
            <a:stretch>
              <a:fillRect t="-7831" b="-7831"/>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598402" y="9051097"/>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4" name="Freeform 4"/>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14411691" y="8670017"/>
            <a:ext cx="4138041" cy="1585532"/>
            <a:chOff x="0" y="0"/>
            <a:chExt cx="5517388" cy="2114042"/>
          </a:xfrm>
        </p:grpSpPr>
        <p:sp>
          <p:nvSpPr>
            <p:cNvPr id="6" name="Freeform 6"/>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grpSp>
        <p:nvGrpSpPr>
          <p:cNvPr id="7" name="Group 7"/>
          <p:cNvGrpSpPr/>
          <p:nvPr/>
        </p:nvGrpSpPr>
        <p:grpSpPr>
          <a:xfrm>
            <a:off x="634318" y="672374"/>
            <a:ext cx="11454290" cy="1225135"/>
            <a:chOff x="0" y="0"/>
            <a:chExt cx="15272386" cy="1633514"/>
          </a:xfrm>
        </p:grpSpPr>
        <p:sp>
          <p:nvSpPr>
            <p:cNvPr id="8" name="Freeform 8"/>
            <p:cNvSpPr/>
            <p:nvPr/>
          </p:nvSpPr>
          <p:spPr>
            <a:xfrm>
              <a:off x="0" y="0"/>
              <a:ext cx="15272386" cy="1633474"/>
            </a:xfrm>
            <a:custGeom>
              <a:avLst/>
              <a:gdLst/>
              <a:ahLst/>
              <a:cxnLst/>
              <a:rect l="l" t="t" r="r" b="b"/>
              <a:pathLst>
                <a:path w="15272386" h="1633474">
                  <a:moveTo>
                    <a:pt x="0" y="0"/>
                  </a:moveTo>
                  <a:lnTo>
                    <a:pt x="15272386" y="0"/>
                  </a:lnTo>
                  <a:lnTo>
                    <a:pt x="15272386" y="1633474"/>
                  </a:lnTo>
                  <a:lnTo>
                    <a:pt x="0" y="1633474"/>
                  </a:lnTo>
                  <a:close/>
                </a:path>
              </a:pathLst>
            </a:custGeom>
            <a:solidFill>
              <a:srgbClr val="0099FF"/>
            </a:solidFill>
          </p:spPr>
          <p:txBody>
            <a:bodyPr/>
            <a:lstStyle/>
            <a:p>
              <a:endParaRPr lang="en-GB"/>
            </a:p>
          </p:txBody>
        </p:sp>
      </p:grpSp>
      <p:sp>
        <p:nvSpPr>
          <p:cNvPr id="9" name="Freeform 9"/>
          <p:cNvSpPr/>
          <p:nvPr/>
        </p:nvSpPr>
        <p:spPr>
          <a:xfrm>
            <a:off x="734621" y="398835"/>
            <a:ext cx="2057891" cy="1952424"/>
          </a:xfrm>
          <a:custGeom>
            <a:avLst/>
            <a:gdLst/>
            <a:ahLst/>
            <a:cxnLst/>
            <a:rect l="l" t="t" r="r" b="b"/>
            <a:pathLst>
              <a:path w="2057891" h="1952424">
                <a:moveTo>
                  <a:pt x="0" y="0"/>
                </a:moveTo>
                <a:lnTo>
                  <a:pt x="2057891" y="0"/>
                </a:lnTo>
                <a:lnTo>
                  <a:pt x="2057891" y="1952424"/>
                </a:lnTo>
                <a:lnTo>
                  <a:pt x="0" y="1952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260568">
            <a:off x="13946120" y="1802641"/>
            <a:ext cx="3591636" cy="5094519"/>
          </a:xfrm>
          <a:custGeom>
            <a:avLst/>
            <a:gdLst/>
            <a:ahLst/>
            <a:cxnLst/>
            <a:rect l="l" t="t" r="r" b="b"/>
            <a:pathLst>
              <a:path w="3591636" h="5094519">
                <a:moveTo>
                  <a:pt x="0" y="0"/>
                </a:moveTo>
                <a:lnTo>
                  <a:pt x="3591636" y="0"/>
                </a:lnTo>
                <a:lnTo>
                  <a:pt x="3591636" y="5094519"/>
                </a:lnTo>
                <a:lnTo>
                  <a:pt x="0" y="5094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10702612" y="7025833"/>
            <a:ext cx="3261493" cy="2776346"/>
          </a:xfrm>
          <a:custGeom>
            <a:avLst/>
            <a:gdLst/>
            <a:ahLst/>
            <a:cxnLst/>
            <a:rect l="l" t="t" r="r" b="b"/>
            <a:pathLst>
              <a:path w="3261493" h="2776346">
                <a:moveTo>
                  <a:pt x="0" y="0"/>
                </a:moveTo>
                <a:lnTo>
                  <a:pt x="3261493" y="0"/>
                </a:lnTo>
                <a:lnTo>
                  <a:pt x="3261493" y="2776346"/>
                </a:lnTo>
                <a:lnTo>
                  <a:pt x="0" y="27763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TextBox 12"/>
          <p:cNvSpPr txBox="1"/>
          <p:nvPr/>
        </p:nvSpPr>
        <p:spPr>
          <a:xfrm>
            <a:off x="685118" y="755509"/>
            <a:ext cx="11352718" cy="752424"/>
          </a:xfrm>
          <a:prstGeom prst="rect">
            <a:avLst/>
          </a:prstGeom>
        </p:spPr>
        <p:txBody>
          <a:bodyPr lIns="0" tIns="0" rIns="0" bIns="0" rtlCol="0" anchor="t">
            <a:spAutoFit/>
          </a:bodyPr>
          <a:lstStyle/>
          <a:p>
            <a:pPr algn="ctr">
              <a:lnSpc>
                <a:spcPts val="6298"/>
              </a:lnSpc>
            </a:pPr>
            <a:r>
              <a:rPr lang="en-US" sz="4498" b="1">
                <a:solidFill>
                  <a:srgbClr val="FFFFFF"/>
                </a:solidFill>
                <a:latin typeface="Montserrat Bold"/>
                <a:ea typeface="Montserrat Bold"/>
                <a:cs typeface="Montserrat Bold"/>
                <a:sym typeface="Montserrat Bold"/>
              </a:rPr>
              <a:t>ALL OF OUR TALENTS</a:t>
            </a:r>
          </a:p>
        </p:txBody>
      </p:sp>
      <p:sp>
        <p:nvSpPr>
          <p:cNvPr id="13" name="TextBox 13"/>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4" name="TextBox 14"/>
          <p:cNvSpPr txBox="1"/>
          <p:nvPr/>
        </p:nvSpPr>
        <p:spPr>
          <a:xfrm>
            <a:off x="483832" y="2498589"/>
            <a:ext cx="11755261" cy="5763360"/>
          </a:xfrm>
          <a:prstGeom prst="rect">
            <a:avLst/>
          </a:prstGeom>
        </p:spPr>
        <p:txBody>
          <a:bodyPr lIns="0" tIns="0" rIns="0" bIns="0" rtlCol="0" anchor="t">
            <a:spAutoFit/>
          </a:bodyPr>
          <a:lstStyle/>
          <a:p>
            <a:pPr algn="just">
              <a:lnSpc>
                <a:spcPts val="5738"/>
              </a:lnSpc>
            </a:pPr>
            <a:r>
              <a:rPr lang="en-US" sz="4098">
                <a:solidFill>
                  <a:srgbClr val="0099FF"/>
                </a:solidFill>
                <a:latin typeface="Montserrat"/>
                <a:ea typeface="Montserrat"/>
                <a:cs typeface="Montserrat"/>
                <a:sym typeface="Montserrat"/>
              </a:rPr>
              <a:t>Article 29 says that </a:t>
            </a:r>
            <a:r>
              <a:rPr lang="en-US" sz="4098" b="1">
                <a:solidFill>
                  <a:srgbClr val="0099FF"/>
                </a:solidFill>
                <a:latin typeface="Montserrat Bold"/>
                <a:ea typeface="Montserrat Bold"/>
                <a:cs typeface="Montserrat Bold"/>
                <a:sym typeface="Montserrat Bold"/>
              </a:rPr>
              <a:t>education</a:t>
            </a:r>
            <a:r>
              <a:rPr lang="en-US" sz="4098">
                <a:solidFill>
                  <a:srgbClr val="0099FF"/>
                </a:solidFill>
                <a:latin typeface="Montserrat"/>
                <a:ea typeface="Montserrat"/>
                <a:cs typeface="Montserrat"/>
                <a:sym typeface="Montserrat"/>
              </a:rPr>
              <a:t> should develop your </a:t>
            </a:r>
            <a:r>
              <a:rPr lang="en-US" sz="4098" b="1">
                <a:solidFill>
                  <a:srgbClr val="0099FF"/>
                </a:solidFill>
                <a:latin typeface="Montserrat Bold"/>
                <a:ea typeface="Montserrat Bold"/>
                <a:cs typeface="Montserrat Bold"/>
                <a:sym typeface="Montserrat Bold"/>
              </a:rPr>
              <a:t>personality, abilities and talents.</a:t>
            </a:r>
            <a:r>
              <a:rPr lang="en-US" sz="4098">
                <a:solidFill>
                  <a:srgbClr val="0099FF"/>
                </a:solidFill>
                <a:latin typeface="Montserrat"/>
                <a:ea typeface="Montserrat"/>
                <a:cs typeface="Montserrat"/>
                <a:sym typeface="Montserrat"/>
              </a:rPr>
              <a:t> Look up these words and discuss their meaning as a class. Create a drawing or write a poem or story to show some of your abilities and talents or an aspect of your personality. </a:t>
            </a:r>
          </a:p>
          <a:p>
            <a:pPr marL="494662" lvl="1" indent="-247331" algn="just">
              <a:lnSpc>
                <a:spcPts val="5738"/>
              </a:lnSpc>
            </a:pPr>
            <a:endParaRPr lang="en-US" sz="4098">
              <a:solidFill>
                <a:srgbClr val="0099FF"/>
              </a:solidFill>
              <a:latin typeface="Montserrat"/>
              <a:ea typeface="Montserrat"/>
              <a:cs typeface="Montserrat"/>
              <a:sym typeface="Montserrat"/>
            </a:endParaRPr>
          </a:p>
        </p:txBody>
      </p:sp>
      <p:sp>
        <p:nvSpPr>
          <p:cNvPr id="15" name="TextBox 15"/>
          <p:cNvSpPr txBox="1"/>
          <p:nvPr/>
        </p:nvSpPr>
        <p:spPr>
          <a:xfrm>
            <a:off x="4421155" y="8210322"/>
            <a:ext cx="3880644" cy="788672"/>
          </a:xfrm>
          <a:prstGeom prst="rect">
            <a:avLst/>
          </a:prstGeom>
        </p:spPr>
        <p:txBody>
          <a:bodyPr lIns="0" tIns="0" rIns="0" bIns="0" rtlCol="0" anchor="t">
            <a:spAutoFit/>
          </a:bodyPr>
          <a:lstStyle/>
          <a:p>
            <a:pPr algn="ctr">
              <a:lnSpc>
                <a:spcPts val="5878"/>
              </a:lnSpc>
            </a:pPr>
            <a:r>
              <a:rPr lang="en-US" sz="4198" b="1">
                <a:solidFill>
                  <a:srgbClr val="0099FF"/>
                </a:solidFill>
                <a:latin typeface="Montserrat Bold"/>
                <a:ea typeface="Montserrat Bold"/>
                <a:cs typeface="Montserrat Bold"/>
                <a:sym typeface="Montserrat Bold"/>
              </a:rPr>
              <a:t>BE CREATIVE!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037230" y="7043555"/>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43050" y="-1301934"/>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620575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2209271" y="7233638"/>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a:stretch>
            </a:blipFill>
          </p:spPr>
          <p:txBody>
            <a:bodyPr/>
            <a:lstStyle/>
            <a:p>
              <a:endParaRPr lang="en-GB"/>
            </a:p>
          </p:txBody>
        </p:sp>
      </p:grpSp>
      <p:grpSp>
        <p:nvGrpSpPr>
          <p:cNvPr id="8" name="Group 8"/>
          <p:cNvGrpSpPr/>
          <p:nvPr/>
        </p:nvGrpSpPr>
        <p:grpSpPr>
          <a:xfrm>
            <a:off x="0" y="-56764"/>
            <a:ext cx="5653183" cy="5653183"/>
            <a:chOff x="0" y="0"/>
            <a:chExt cx="7537577" cy="7537577"/>
          </a:xfrm>
        </p:grpSpPr>
        <p:sp>
          <p:nvSpPr>
            <p:cNvPr id="9" name="Freeform 9"/>
            <p:cNvSpPr/>
            <p:nvPr/>
          </p:nvSpPr>
          <p:spPr>
            <a:xfrm>
              <a:off x="0" y="0"/>
              <a:ext cx="7537577" cy="7537577"/>
            </a:xfrm>
            <a:custGeom>
              <a:avLst/>
              <a:gdLst/>
              <a:ahLst/>
              <a:cxnLst/>
              <a:rect l="l" t="t" r="r" b="b"/>
              <a:pathLst>
                <a:path w="7537577" h="7537577">
                  <a:moveTo>
                    <a:pt x="7537577" y="3768852"/>
                  </a:moveTo>
                  <a:cubicBezTo>
                    <a:pt x="7537577" y="5850255"/>
                    <a:pt x="5850128" y="7537577"/>
                    <a:pt x="3768725" y="7537577"/>
                  </a:cubicBezTo>
                  <a:cubicBezTo>
                    <a:pt x="1687322" y="7537577"/>
                    <a:pt x="0" y="5850255"/>
                    <a:pt x="0" y="3768852"/>
                  </a:cubicBezTo>
                  <a:cubicBezTo>
                    <a:pt x="0" y="1687449"/>
                    <a:pt x="1687322" y="0"/>
                    <a:pt x="3768852" y="0"/>
                  </a:cubicBezTo>
                  <a:cubicBezTo>
                    <a:pt x="5850382" y="0"/>
                    <a:pt x="7537577" y="1687322"/>
                    <a:pt x="7537577" y="3768852"/>
                  </a:cubicBezTo>
                  <a:close/>
                </a:path>
              </a:pathLst>
            </a:custGeom>
            <a:blipFill>
              <a:blip r:embed="rId10"/>
              <a:stretch>
                <a:fillRect l="-25136" r="-25136"/>
              </a:stretch>
            </a:blipFill>
          </p:spPr>
          <p:txBody>
            <a:bodyPr/>
            <a:lstStyle/>
            <a:p>
              <a:endParaRPr lang="en-GB"/>
            </a:p>
          </p:txBody>
        </p:sp>
      </p:grpSp>
      <p:sp>
        <p:nvSpPr>
          <p:cNvPr id="10" name="TextBox 10"/>
          <p:cNvSpPr txBox="1"/>
          <p:nvPr/>
        </p:nvSpPr>
        <p:spPr>
          <a:xfrm>
            <a:off x="5181932" y="4918176"/>
            <a:ext cx="11604928" cy="710692"/>
          </a:xfrm>
          <a:prstGeom prst="rect">
            <a:avLst/>
          </a:prstGeom>
        </p:spPr>
        <p:txBody>
          <a:bodyPr lIns="0" tIns="0" rIns="0" bIns="0" rtlCol="0" anchor="t">
            <a:spAutoFit/>
          </a:bodyPr>
          <a:lstStyle/>
          <a:p>
            <a:pPr algn="ctr">
              <a:lnSpc>
                <a:spcPts val="6373"/>
              </a:lnSpc>
            </a:pPr>
            <a:r>
              <a:rPr lang="en-US" sz="6600" b="1">
                <a:solidFill>
                  <a:srgbClr val="0099FF"/>
                </a:solidFill>
                <a:latin typeface="Montserrat Bold"/>
                <a:ea typeface="Montserrat Bold"/>
                <a:cs typeface="Montserrat Bold"/>
                <a:sym typeface="Montserrat Bold"/>
              </a:rPr>
              <a:t>ACTIVITES FOR AGES 10-12 </a:t>
            </a:r>
          </a:p>
        </p:txBody>
      </p:sp>
      <p:sp>
        <p:nvSpPr>
          <p:cNvPr id="11" name="Freeform 11"/>
          <p:cNvSpPr/>
          <p:nvPr/>
        </p:nvSpPr>
        <p:spPr>
          <a:xfrm rot="-10800000">
            <a:off x="-2744890" y="744082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r="-62"/>
            </a:stretch>
          </a:blipFill>
        </p:spPr>
        <p:txBody>
          <a:bodyPr/>
          <a:lstStyle/>
          <a:p>
            <a:endParaRPr lang="en-GB"/>
          </a:p>
        </p:txBody>
      </p:sp>
      <p:sp>
        <p:nvSpPr>
          <p:cNvPr id="12" name="Freeform 12"/>
          <p:cNvSpPr/>
          <p:nvPr/>
        </p:nvSpPr>
        <p:spPr>
          <a:xfrm rot="-10800000">
            <a:off x="13789400" y="-1157273"/>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r="-62"/>
            </a:stretch>
          </a:blipFill>
        </p:spPr>
        <p:txBody>
          <a:bodyPr/>
          <a:lstStyle/>
          <a:p>
            <a:endParaRPr lang="en-GB"/>
          </a:p>
        </p:txBody>
      </p:sp>
      <p:sp>
        <p:nvSpPr>
          <p:cNvPr id="13" name="TextBox 13"/>
          <p:cNvSpPr txBox="1"/>
          <p:nvPr/>
        </p:nvSpPr>
        <p:spPr>
          <a:xfrm>
            <a:off x="7687912" y="5959042"/>
            <a:ext cx="9571388" cy="108451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term "alternative" refers to a technology other than the technology used in fossil fuels to produce energy.</a:t>
            </a:r>
          </a:p>
        </p:txBody>
      </p:sp>
      <p:sp>
        <p:nvSpPr>
          <p:cNvPr id="14" name="TextBox 14"/>
          <p:cNvSpPr txBox="1"/>
          <p:nvPr/>
        </p:nvSpPr>
        <p:spPr>
          <a:xfrm>
            <a:off x="2299738" y="5981872"/>
            <a:ext cx="1336973" cy="248284"/>
          </a:xfrm>
          <a:prstGeom prst="rect">
            <a:avLst/>
          </a:prstGeom>
        </p:spPr>
        <p:txBody>
          <a:bodyPr lIns="0" tIns="0" rIns="0" bIns="0" rtlCol="0" anchor="t">
            <a:spAutoFit/>
          </a:bodyPr>
          <a:lstStyle/>
          <a:p>
            <a:pPr algn="ctr">
              <a:lnSpc>
                <a:spcPts val="1539"/>
              </a:lnSpc>
            </a:pPr>
            <a:r>
              <a:rPr lang="en-US" sz="1100">
                <a:solidFill>
                  <a:srgbClr val="FFFFFF"/>
                </a:solidFill>
                <a:latin typeface="Montserrat"/>
                <a:ea typeface="Montserrat"/>
                <a:cs typeface="Montserrat"/>
                <a:sym typeface="Montserrat"/>
              </a:rPr>
              <a:t>UNICEF/UNI509138</a:t>
            </a:r>
          </a:p>
        </p:txBody>
      </p:sp>
      <p:sp>
        <p:nvSpPr>
          <p:cNvPr id="15" name="TextBox 15"/>
          <p:cNvSpPr txBox="1"/>
          <p:nvPr/>
        </p:nvSpPr>
        <p:spPr>
          <a:xfrm rot="-5400000">
            <a:off x="-532188" y="1963503"/>
            <a:ext cx="1289165" cy="133350"/>
          </a:xfrm>
          <a:prstGeom prst="rect">
            <a:avLst/>
          </a:prstGeom>
        </p:spPr>
        <p:txBody>
          <a:bodyPr lIns="0" tIns="0" rIns="0" bIns="0" rtlCol="0" anchor="t">
            <a:spAutoFit/>
          </a:bodyPr>
          <a:lstStyle/>
          <a:p>
            <a:pPr algn="l">
              <a:lnSpc>
                <a:spcPts val="1080"/>
              </a:lnSpc>
            </a:pPr>
            <a:r>
              <a:rPr lang="en-US" sz="900">
                <a:solidFill>
                  <a:srgbClr val="FFFFFF"/>
                </a:solidFill>
                <a:latin typeface="Montserrat"/>
                <a:ea typeface="Montserrat"/>
                <a:cs typeface="Montserrat"/>
                <a:sym typeface="Montserrat"/>
              </a:rPr>
              <a:t>UNI550836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9927"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5183551" y="9057274"/>
            <a:ext cx="3209485" cy="1229746"/>
            <a:chOff x="0" y="0"/>
            <a:chExt cx="4279314" cy="1639661"/>
          </a:xfrm>
        </p:grpSpPr>
        <p:sp>
          <p:nvSpPr>
            <p:cNvPr id="7" name="Freeform 7"/>
            <p:cNvSpPr/>
            <p:nvPr/>
          </p:nvSpPr>
          <p:spPr>
            <a:xfrm>
              <a:off x="0" y="0"/>
              <a:ext cx="4279265" cy="1639697"/>
            </a:xfrm>
            <a:custGeom>
              <a:avLst/>
              <a:gdLst/>
              <a:ahLst/>
              <a:cxnLst/>
              <a:rect l="l" t="t" r="r" b="b"/>
              <a:pathLst>
                <a:path w="4279265" h="1639697">
                  <a:moveTo>
                    <a:pt x="0" y="0"/>
                  </a:moveTo>
                  <a:lnTo>
                    <a:pt x="4279265" y="0"/>
                  </a:lnTo>
                  <a:lnTo>
                    <a:pt x="4279265" y="1639697"/>
                  </a:lnTo>
                  <a:lnTo>
                    <a:pt x="0" y="1639697"/>
                  </a:lnTo>
                  <a:lnTo>
                    <a:pt x="0" y="0"/>
                  </a:lnTo>
                  <a:close/>
                </a:path>
              </a:pathLst>
            </a:custGeom>
            <a:blipFill>
              <a:blip r:embed="rId7"/>
              <a:stretch>
                <a:fillRect r="-1" b="2"/>
              </a:stretch>
            </a:blipFill>
          </p:spPr>
          <p:txBody>
            <a:bodyPr/>
            <a:lstStyle/>
            <a:p>
              <a:endParaRPr lang="en-GB"/>
            </a:p>
          </p:txBody>
        </p:sp>
      </p:grpSp>
      <p:sp>
        <p:nvSpPr>
          <p:cNvPr id="8" name="Freeform 8"/>
          <p:cNvSpPr/>
          <p:nvPr/>
        </p:nvSpPr>
        <p:spPr>
          <a:xfrm>
            <a:off x="89047" y="122159"/>
            <a:ext cx="5927450" cy="5927450"/>
          </a:xfrm>
          <a:custGeom>
            <a:avLst/>
            <a:gdLst/>
            <a:ahLst/>
            <a:cxnLst/>
            <a:rect l="l" t="t" r="r" b="b"/>
            <a:pathLst>
              <a:path w="5927450" h="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9" name="Group 9"/>
          <p:cNvGrpSpPr/>
          <p:nvPr/>
        </p:nvGrpSpPr>
        <p:grpSpPr>
          <a:xfrm>
            <a:off x="1528885" y="1083444"/>
            <a:ext cx="3047809" cy="4064793"/>
            <a:chOff x="0" y="0"/>
            <a:chExt cx="4063746" cy="5419725"/>
          </a:xfrm>
        </p:grpSpPr>
        <p:sp>
          <p:nvSpPr>
            <p:cNvPr id="10" name="Freeform 10"/>
            <p:cNvSpPr/>
            <p:nvPr/>
          </p:nvSpPr>
          <p:spPr>
            <a:xfrm>
              <a:off x="0" y="0"/>
              <a:ext cx="4068064" cy="5424043"/>
            </a:xfrm>
            <a:custGeom>
              <a:avLst/>
              <a:gdLst/>
              <a:ahLst/>
              <a:cxnLst/>
              <a:rect l="l" t="t" r="r" b="b"/>
              <a:pathLst>
                <a:path w="4068064" h="5424043">
                  <a:moveTo>
                    <a:pt x="8509" y="0"/>
                  </a:moveTo>
                  <a:lnTo>
                    <a:pt x="4059555" y="0"/>
                  </a:lnTo>
                  <a:cubicBezTo>
                    <a:pt x="4064254" y="0"/>
                    <a:pt x="4068064" y="3810"/>
                    <a:pt x="4068064" y="8509"/>
                  </a:cubicBezTo>
                  <a:lnTo>
                    <a:pt x="4068064" y="5415534"/>
                  </a:lnTo>
                  <a:cubicBezTo>
                    <a:pt x="4068064" y="5420233"/>
                    <a:pt x="4064254" y="5424043"/>
                    <a:pt x="4059555" y="5424043"/>
                  </a:cubicBezTo>
                  <a:lnTo>
                    <a:pt x="8509" y="5424043"/>
                  </a:lnTo>
                  <a:cubicBezTo>
                    <a:pt x="3810" y="5424043"/>
                    <a:pt x="0" y="5420233"/>
                    <a:pt x="0" y="5415534"/>
                  </a:cubicBezTo>
                  <a:lnTo>
                    <a:pt x="0" y="8509"/>
                  </a:lnTo>
                  <a:cubicBezTo>
                    <a:pt x="0" y="3810"/>
                    <a:pt x="3810" y="0"/>
                    <a:pt x="8509" y="0"/>
                  </a:cubicBezTo>
                  <a:moveTo>
                    <a:pt x="8509" y="16891"/>
                  </a:moveTo>
                  <a:lnTo>
                    <a:pt x="8509" y="8509"/>
                  </a:lnTo>
                  <a:lnTo>
                    <a:pt x="17018" y="8509"/>
                  </a:lnTo>
                  <a:lnTo>
                    <a:pt x="17018" y="5415534"/>
                  </a:lnTo>
                  <a:lnTo>
                    <a:pt x="8509" y="5415534"/>
                  </a:lnTo>
                  <a:lnTo>
                    <a:pt x="8509" y="5407025"/>
                  </a:lnTo>
                  <a:lnTo>
                    <a:pt x="4059555" y="5407025"/>
                  </a:lnTo>
                  <a:lnTo>
                    <a:pt x="4059555" y="5415534"/>
                  </a:lnTo>
                  <a:lnTo>
                    <a:pt x="4051046" y="5415534"/>
                  </a:lnTo>
                  <a:lnTo>
                    <a:pt x="4051046" y="8509"/>
                  </a:lnTo>
                  <a:lnTo>
                    <a:pt x="4059555" y="8509"/>
                  </a:lnTo>
                  <a:lnTo>
                    <a:pt x="4059555" y="17018"/>
                  </a:lnTo>
                  <a:lnTo>
                    <a:pt x="8509" y="17018"/>
                  </a:lnTo>
                  <a:close/>
                </a:path>
              </a:pathLst>
            </a:custGeom>
            <a:solidFill>
              <a:srgbClr val="000000"/>
            </a:solidFill>
          </p:spPr>
          <p:txBody>
            <a:bodyPr/>
            <a:lstStyle/>
            <a:p>
              <a:endParaRPr lang="en-GB"/>
            </a:p>
          </p:txBody>
        </p:sp>
      </p:grpSp>
      <p:grpSp>
        <p:nvGrpSpPr>
          <p:cNvPr id="11" name="Group 11"/>
          <p:cNvGrpSpPr/>
          <p:nvPr/>
        </p:nvGrpSpPr>
        <p:grpSpPr>
          <a:xfrm>
            <a:off x="7046335" y="1028700"/>
            <a:ext cx="9083328" cy="1558326"/>
            <a:chOff x="0" y="0"/>
            <a:chExt cx="12111103" cy="2077768"/>
          </a:xfrm>
        </p:grpSpPr>
        <p:sp>
          <p:nvSpPr>
            <p:cNvPr id="12" name="Freeform 12"/>
            <p:cNvSpPr/>
            <p:nvPr/>
          </p:nvSpPr>
          <p:spPr>
            <a:xfrm>
              <a:off x="0" y="0"/>
              <a:ext cx="12111101" cy="2077720"/>
            </a:xfrm>
            <a:custGeom>
              <a:avLst/>
              <a:gdLst/>
              <a:ahLst/>
              <a:cxnLst/>
              <a:rect l="l" t="t" r="r" b="b"/>
              <a:pathLst>
                <a:path w="12111101" h="2077720">
                  <a:moveTo>
                    <a:pt x="0" y="0"/>
                  </a:moveTo>
                  <a:lnTo>
                    <a:pt x="12111101" y="0"/>
                  </a:lnTo>
                  <a:lnTo>
                    <a:pt x="12111101" y="2077720"/>
                  </a:lnTo>
                  <a:lnTo>
                    <a:pt x="0" y="2077720"/>
                  </a:lnTo>
                  <a:close/>
                </a:path>
              </a:pathLst>
            </a:custGeom>
            <a:solidFill>
              <a:srgbClr val="0099FF"/>
            </a:solidFill>
          </p:spPr>
          <p:txBody>
            <a:bodyPr/>
            <a:lstStyle/>
            <a:p>
              <a:endParaRPr lang="en-GB"/>
            </a:p>
          </p:txBody>
        </p:sp>
      </p:grpSp>
      <p:sp>
        <p:nvSpPr>
          <p:cNvPr id="13" name="Freeform 13"/>
          <p:cNvSpPr/>
          <p:nvPr/>
        </p:nvSpPr>
        <p:spPr>
          <a:xfrm>
            <a:off x="10065814" y="6994272"/>
            <a:ext cx="2915334" cy="2963490"/>
          </a:xfrm>
          <a:custGeom>
            <a:avLst/>
            <a:gdLst/>
            <a:ahLst/>
            <a:cxnLst/>
            <a:rect l="l" t="t" r="r" b="b"/>
            <a:pathLst>
              <a:path w="2915334" h="2963490">
                <a:moveTo>
                  <a:pt x="0" y="0"/>
                </a:moveTo>
                <a:lnTo>
                  <a:pt x="2915334" y="0"/>
                </a:lnTo>
                <a:lnTo>
                  <a:pt x="2915334" y="2963490"/>
                </a:lnTo>
                <a:lnTo>
                  <a:pt x="0" y="2963490"/>
                </a:lnTo>
                <a:lnTo>
                  <a:pt x="0" y="0"/>
                </a:lnTo>
                <a:close/>
              </a:path>
            </a:pathLst>
          </a:custGeom>
          <a:blipFill>
            <a:blip r:embed="rId10">
              <a:extLst>
                <a:ext uri="{96DAC541-7B7A-43D3-8B79-37D633B846F1}">
                  <asvg:svgBlip xmlns:asvg="http://schemas.microsoft.com/office/drawing/2016/SVG/main" r:embed="rId11"/>
                </a:ext>
              </a:extLst>
            </a:blip>
            <a:stretch>
              <a:fillRect l="-11" r="-11"/>
            </a:stretch>
          </a:blipFill>
        </p:spPr>
        <p:txBody>
          <a:bodyPr/>
          <a:lstStyle/>
          <a:p>
            <a:endParaRPr lang="en-GB"/>
          </a:p>
        </p:txBody>
      </p:sp>
      <p:sp>
        <p:nvSpPr>
          <p:cNvPr id="14" name="Freeform 14"/>
          <p:cNvSpPr/>
          <p:nvPr/>
        </p:nvSpPr>
        <p:spPr>
          <a:xfrm>
            <a:off x="1319171" y="1253921"/>
            <a:ext cx="3257523" cy="3889579"/>
          </a:xfrm>
          <a:custGeom>
            <a:avLst/>
            <a:gdLst/>
            <a:ahLst/>
            <a:cxnLst/>
            <a:rect l="l" t="t" r="r" b="b"/>
            <a:pathLst>
              <a:path w="3257523" h="3889579">
                <a:moveTo>
                  <a:pt x="0" y="0"/>
                </a:moveTo>
                <a:lnTo>
                  <a:pt x="3257523" y="0"/>
                </a:lnTo>
                <a:lnTo>
                  <a:pt x="3257523" y="3889579"/>
                </a:lnTo>
                <a:lnTo>
                  <a:pt x="0" y="3889579"/>
                </a:lnTo>
                <a:lnTo>
                  <a:pt x="0" y="0"/>
                </a:lnTo>
                <a:close/>
              </a:path>
            </a:pathLst>
          </a:custGeom>
          <a:blipFill>
            <a:blip r:embed="rId12"/>
            <a:stretch>
              <a:fillRect/>
            </a:stretch>
          </a:blipFill>
        </p:spPr>
        <p:txBody>
          <a:bodyPr/>
          <a:lstStyle/>
          <a:p>
            <a:endParaRPr lang="en-GB"/>
          </a:p>
        </p:txBody>
      </p:sp>
      <p:sp>
        <p:nvSpPr>
          <p:cNvPr id="15" name="TextBox 15"/>
          <p:cNvSpPr txBox="1"/>
          <p:nvPr/>
        </p:nvSpPr>
        <p:spPr>
          <a:xfrm>
            <a:off x="6258685" y="1413603"/>
            <a:ext cx="10529590" cy="712320"/>
          </a:xfrm>
          <a:prstGeom prst="rect">
            <a:avLst/>
          </a:prstGeom>
        </p:spPr>
        <p:txBody>
          <a:bodyPr lIns="0" tIns="0" rIns="0" bIns="0" rtlCol="0" anchor="t">
            <a:spAutoFit/>
          </a:bodyPr>
          <a:lstStyle/>
          <a:p>
            <a:pPr algn="ctr">
              <a:lnSpc>
                <a:spcPts val="5878"/>
              </a:lnSpc>
            </a:pPr>
            <a:r>
              <a:rPr lang="en-US" sz="4198" b="1">
                <a:solidFill>
                  <a:srgbClr val="FFFFFF"/>
                </a:solidFill>
                <a:latin typeface="Montserrat Bold"/>
                <a:ea typeface="Montserrat Bold"/>
                <a:cs typeface="Montserrat Bold"/>
                <a:sym typeface="Montserrat Bold"/>
              </a:rPr>
              <a:t>EDUCATION &amp; HUMAN RIGHTS</a:t>
            </a:r>
          </a:p>
        </p:txBody>
      </p:sp>
      <p:sp>
        <p:nvSpPr>
          <p:cNvPr id="16" name="TextBox 16"/>
          <p:cNvSpPr txBox="1"/>
          <p:nvPr/>
        </p:nvSpPr>
        <p:spPr>
          <a:xfrm>
            <a:off x="5709968" y="3796022"/>
            <a:ext cx="11899825" cy="2885405"/>
          </a:xfrm>
          <a:prstGeom prst="rect">
            <a:avLst/>
          </a:prstGeom>
        </p:spPr>
        <p:txBody>
          <a:bodyPr lIns="0" tIns="0" rIns="0" bIns="0" rtlCol="0" anchor="t">
            <a:spAutoFit/>
          </a:bodyPr>
          <a:lstStyle/>
          <a:p>
            <a:pPr algn="ctr">
              <a:lnSpc>
                <a:spcPts val="4477"/>
              </a:lnSpc>
            </a:pPr>
            <a:r>
              <a:rPr lang="en-US" sz="4500" dirty="0">
                <a:solidFill>
                  <a:srgbClr val="0099FF"/>
                </a:solidFill>
                <a:latin typeface="Montserrat Bold"/>
                <a:ea typeface="Montserrat Bold"/>
                <a:cs typeface="Montserrat Bold"/>
                <a:sym typeface="Montserrat Bold"/>
              </a:rPr>
              <a:t>Article 28 and 29 includes developing respect for human rights. How does your school community show that this is an important part of your education?</a:t>
            </a:r>
          </a:p>
          <a:p>
            <a:pPr algn="ctr">
              <a:lnSpc>
                <a:spcPts val="4480"/>
              </a:lnSpc>
            </a:pPr>
            <a:endParaRPr lang="en-US" sz="4500" b="1" dirty="0">
              <a:solidFill>
                <a:srgbClr val="0099FF"/>
              </a:solidFill>
              <a:latin typeface="Montserrat Bold"/>
              <a:ea typeface="Montserrat Bold"/>
              <a:cs typeface="Montserrat Bold"/>
              <a:sym typeface="Montserrat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p:nvPr/>
        </p:nvGrpSpPr>
        <p:grpSpPr>
          <a:xfrm>
            <a:off x="14411691" y="8670017"/>
            <a:ext cx="4138041" cy="1585532"/>
            <a:chOff x="0" y="0"/>
            <a:chExt cx="5517388" cy="2114042"/>
          </a:xfrm>
        </p:grpSpPr>
        <p:sp>
          <p:nvSpPr>
            <p:cNvPr id="5" name="Freeform 5"/>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grpSp>
        <p:nvGrpSpPr>
          <p:cNvPr id="6" name="Group 6"/>
          <p:cNvGrpSpPr/>
          <p:nvPr/>
        </p:nvGrpSpPr>
        <p:grpSpPr>
          <a:xfrm>
            <a:off x="1650130" y="758150"/>
            <a:ext cx="10281146" cy="1266919"/>
            <a:chOff x="0" y="0"/>
            <a:chExt cx="13708195" cy="1689225"/>
          </a:xfrm>
        </p:grpSpPr>
        <p:sp>
          <p:nvSpPr>
            <p:cNvPr id="7" name="Freeform 7"/>
            <p:cNvSpPr/>
            <p:nvPr/>
          </p:nvSpPr>
          <p:spPr>
            <a:xfrm>
              <a:off x="0" y="0"/>
              <a:ext cx="13708162" cy="1689227"/>
            </a:xfrm>
            <a:custGeom>
              <a:avLst/>
              <a:gdLst/>
              <a:ahLst/>
              <a:cxnLst/>
              <a:rect l="l" t="t" r="r" b="b"/>
              <a:pathLst>
                <a:path w="13708162" h="1689227">
                  <a:moveTo>
                    <a:pt x="0" y="0"/>
                  </a:moveTo>
                  <a:lnTo>
                    <a:pt x="13708162" y="0"/>
                  </a:lnTo>
                  <a:lnTo>
                    <a:pt x="13708162" y="1689227"/>
                  </a:lnTo>
                  <a:lnTo>
                    <a:pt x="0" y="1689227"/>
                  </a:lnTo>
                  <a:close/>
                </a:path>
              </a:pathLst>
            </a:custGeom>
            <a:solidFill>
              <a:srgbClr val="0099FF"/>
            </a:solidFill>
          </p:spPr>
          <p:txBody>
            <a:bodyPr/>
            <a:lstStyle/>
            <a:p>
              <a:endParaRPr lang="en-GB"/>
            </a:p>
          </p:txBody>
        </p:sp>
      </p:grpSp>
      <p:sp>
        <p:nvSpPr>
          <p:cNvPr id="8" name="Freeform 8"/>
          <p:cNvSpPr/>
          <p:nvPr/>
        </p:nvSpPr>
        <p:spPr>
          <a:xfrm rot="-97388">
            <a:off x="13369290" y="1440688"/>
            <a:ext cx="3533222" cy="4792362"/>
          </a:xfrm>
          <a:custGeom>
            <a:avLst/>
            <a:gdLst/>
            <a:ahLst/>
            <a:cxnLst/>
            <a:rect l="l" t="t" r="r" b="b"/>
            <a:pathLst>
              <a:path w="3533222" h="4792362">
                <a:moveTo>
                  <a:pt x="0" y="0"/>
                </a:moveTo>
                <a:lnTo>
                  <a:pt x="3533222" y="0"/>
                </a:lnTo>
                <a:lnTo>
                  <a:pt x="3533222" y="4792362"/>
                </a:lnTo>
                <a:lnTo>
                  <a:pt x="0" y="47923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2077058">
            <a:off x="62974" y="408682"/>
            <a:ext cx="1931453" cy="1965855"/>
          </a:xfrm>
          <a:custGeom>
            <a:avLst/>
            <a:gdLst/>
            <a:ahLst/>
            <a:cxnLst/>
            <a:rect l="l" t="t" r="r" b="b"/>
            <a:pathLst>
              <a:path w="1931453" h="1965855">
                <a:moveTo>
                  <a:pt x="0" y="0"/>
                </a:moveTo>
                <a:lnTo>
                  <a:pt x="1931452" y="0"/>
                </a:lnTo>
                <a:lnTo>
                  <a:pt x="1931452" y="1965855"/>
                </a:lnTo>
                <a:lnTo>
                  <a:pt x="0" y="1965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5673642" y="7430602"/>
            <a:ext cx="2475359" cy="2824946"/>
          </a:xfrm>
          <a:custGeom>
            <a:avLst/>
            <a:gdLst/>
            <a:ahLst/>
            <a:cxnLst/>
            <a:rect l="l" t="t" r="r" b="b"/>
            <a:pathLst>
              <a:path w="2475359" h="2824946">
                <a:moveTo>
                  <a:pt x="0" y="0"/>
                </a:moveTo>
                <a:lnTo>
                  <a:pt x="2475360" y="0"/>
                </a:lnTo>
                <a:lnTo>
                  <a:pt x="2475360" y="2824946"/>
                </a:lnTo>
                <a:lnTo>
                  <a:pt x="0" y="2824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TextBox 11"/>
          <p:cNvSpPr txBox="1"/>
          <p:nvPr/>
        </p:nvSpPr>
        <p:spPr>
          <a:xfrm>
            <a:off x="1114344" y="997349"/>
            <a:ext cx="11352718" cy="712320"/>
          </a:xfrm>
          <a:prstGeom prst="rect">
            <a:avLst/>
          </a:prstGeom>
        </p:spPr>
        <p:txBody>
          <a:bodyPr lIns="0" tIns="0" rIns="0" bIns="0" rtlCol="0" anchor="t">
            <a:spAutoFit/>
          </a:bodyPr>
          <a:lstStyle/>
          <a:p>
            <a:pPr algn="ctr">
              <a:lnSpc>
                <a:spcPts val="5878"/>
              </a:lnSpc>
            </a:pPr>
            <a:r>
              <a:rPr lang="en-US" sz="4198" b="1">
                <a:solidFill>
                  <a:srgbClr val="FFFFFF"/>
                </a:solidFill>
                <a:latin typeface="Montserrat Bold"/>
                <a:ea typeface="Montserrat Bold"/>
                <a:cs typeface="Montserrat Bold"/>
                <a:sym typeface="Montserrat Bold"/>
              </a:rPr>
              <a:t>BUILDING AN EDUCATION SYSTEM</a:t>
            </a:r>
          </a:p>
        </p:txBody>
      </p:sp>
      <p:sp>
        <p:nvSpPr>
          <p:cNvPr id="12" name="TextBox 12"/>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3" name="TextBox 13"/>
          <p:cNvSpPr txBox="1"/>
          <p:nvPr/>
        </p:nvSpPr>
        <p:spPr>
          <a:xfrm>
            <a:off x="135273" y="2825115"/>
            <a:ext cx="12452408" cy="4393629"/>
          </a:xfrm>
          <a:prstGeom prst="rect">
            <a:avLst/>
          </a:prstGeom>
        </p:spPr>
        <p:txBody>
          <a:bodyPr lIns="0" tIns="0" rIns="0" bIns="0" rtlCol="0" anchor="t">
            <a:spAutoFit/>
          </a:bodyPr>
          <a:lstStyle/>
          <a:p>
            <a:pPr algn="ctr">
              <a:lnSpc>
                <a:spcPts val="4200"/>
              </a:lnSpc>
            </a:pPr>
            <a:r>
              <a:rPr lang="en-US" sz="3500">
                <a:solidFill>
                  <a:srgbClr val="0099FF"/>
                </a:solidFill>
                <a:latin typeface="Montserrat"/>
                <a:ea typeface="Montserrat"/>
                <a:cs typeface="Montserrat"/>
                <a:sym typeface="Montserrat"/>
              </a:rPr>
              <a:t> Imagine you were going to invent an education system for a brand-new country: what would be the top ten things you would include? Think carefully about what you think children need. Work in groups then present and compare your ideas. </a:t>
            </a:r>
          </a:p>
          <a:p>
            <a:pPr algn="ctr">
              <a:lnSpc>
                <a:spcPts val="4759"/>
              </a:lnSpc>
            </a:pPr>
            <a:endParaRPr lang="en-US" sz="3500">
              <a:solidFill>
                <a:srgbClr val="0099FF"/>
              </a:solidFill>
              <a:latin typeface="Montserrat"/>
              <a:ea typeface="Montserrat"/>
              <a:cs typeface="Montserrat"/>
              <a:sym typeface="Montserrat"/>
            </a:endParaRPr>
          </a:p>
          <a:p>
            <a:pPr algn="ctr">
              <a:lnSpc>
                <a:spcPts val="4759"/>
              </a:lnSpc>
            </a:pPr>
            <a:r>
              <a:rPr lang="en-US" sz="3500" b="1">
                <a:solidFill>
                  <a:srgbClr val="0099FF"/>
                </a:solidFill>
                <a:latin typeface="Montserrat Bold"/>
                <a:ea typeface="Montserrat Bold"/>
                <a:cs typeface="Montserrat Bold"/>
                <a:sym typeface="Montserrat Bold"/>
              </a:rPr>
              <a:t>Discussion: Present you education system as a group to the rest of the class.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662588" y="8709347"/>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418582" y="7800303"/>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grpSp>
        <p:nvGrpSpPr>
          <p:cNvPr id="5" name="Group 5"/>
          <p:cNvGrpSpPr/>
          <p:nvPr/>
        </p:nvGrpSpPr>
        <p:grpSpPr>
          <a:xfrm>
            <a:off x="14983200" y="9076411"/>
            <a:ext cx="3376016" cy="1293554"/>
            <a:chOff x="0" y="0"/>
            <a:chExt cx="4501355" cy="1724738"/>
          </a:xfrm>
        </p:grpSpPr>
        <p:sp>
          <p:nvSpPr>
            <p:cNvPr id="6" name="Freeform 6"/>
            <p:cNvSpPr/>
            <p:nvPr/>
          </p:nvSpPr>
          <p:spPr>
            <a:xfrm>
              <a:off x="0" y="0"/>
              <a:ext cx="4501388" cy="1724787"/>
            </a:xfrm>
            <a:custGeom>
              <a:avLst/>
              <a:gdLst/>
              <a:ahLst/>
              <a:cxnLst/>
              <a:rect l="l" t="t" r="r" b="b"/>
              <a:pathLst>
                <a:path w="4501388" h="1724787">
                  <a:moveTo>
                    <a:pt x="0" y="0"/>
                  </a:moveTo>
                  <a:lnTo>
                    <a:pt x="4501388" y="0"/>
                  </a:lnTo>
                  <a:lnTo>
                    <a:pt x="4501388" y="1724787"/>
                  </a:lnTo>
                  <a:lnTo>
                    <a:pt x="0" y="1724787"/>
                  </a:lnTo>
                  <a:lnTo>
                    <a:pt x="0" y="0"/>
                  </a:lnTo>
                  <a:close/>
                </a:path>
              </a:pathLst>
            </a:custGeom>
            <a:blipFill>
              <a:blip r:embed="rId7"/>
              <a:stretch>
                <a:fillRect b="2"/>
              </a:stretch>
            </a:blipFill>
          </p:spPr>
          <p:txBody>
            <a:bodyPr/>
            <a:lstStyle/>
            <a:p>
              <a:endParaRPr lang="en-GB"/>
            </a:p>
          </p:txBody>
        </p:sp>
      </p:grpSp>
      <p:grpSp>
        <p:nvGrpSpPr>
          <p:cNvPr id="7" name="Group 7"/>
          <p:cNvGrpSpPr/>
          <p:nvPr/>
        </p:nvGrpSpPr>
        <p:grpSpPr>
          <a:xfrm>
            <a:off x="1447568" y="990519"/>
            <a:ext cx="11563982" cy="971755"/>
            <a:chOff x="0" y="0"/>
            <a:chExt cx="14390432" cy="1209269"/>
          </a:xfrm>
        </p:grpSpPr>
        <p:sp>
          <p:nvSpPr>
            <p:cNvPr id="8" name="Freeform 8"/>
            <p:cNvSpPr/>
            <p:nvPr/>
          </p:nvSpPr>
          <p:spPr>
            <a:xfrm>
              <a:off x="0" y="0"/>
              <a:ext cx="14390370" cy="1209319"/>
            </a:xfrm>
            <a:custGeom>
              <a:avLst/>
              <a:gdLst/>
              <a:ahLst/>
              <a:cxnLst/>
              <a:rect l="l" t="t" r="r" b="b"/>
              <a:pathLst>
                <a:path w="14390370" h="1209319">
                  <a:moveTo>
                    <a:pt x="0" y="0"/>
                  </a:moveTo>
                  <a:lnTo>
                    <a:pt x="14390370" y="0"/>
                  </a:lnTo>
                  <a:lnTo>
                    <a:pt x="14390370" y="1209319"/>
                  </a:lnTo>
                  <a:lnTo>
                    <a:pt x="0" y="1209319"/>
                  </a:lnTo>
                  <a:close/>
                </a:path>
              </a:pathLst>
            </a:custGeom>
            <a:solidFill>
              <a:srgbClr val="0099FF"/>
            </a:solidFill>
          </p:spPr>
          <p:txBody>
            <a:bodyPr/>
            <a:lstStyle/>
            <a:p>
              <a:endParaRPr lang="en-GB"/>
            </a:p>
          </p:txBody>
        </p:sp>
      </p:grpSp>
      <p:sp>
        <p:nvSpPr>
          <p:cNvPr id="9" name="Freeform 9"/>
          <p:cNvSpPr/>
          <p:nvPr/>
        </p:nvSpPr>
        <p:spPr>
          <a:xfrm>
            <a:off x="13681588" y="1028700"/>
            <a:ext cx="3248185" cy="3331472"/>
          </a:xfrm>
          <a:custGeom>
            <a:avLst/>
            <a:gdLst/>
            <a:ahLst/>
            <a:cxnLst/>
            <a:rect l="l" t="t" r="r" b="b"/>
            <a:pathLst>
              <a:path w="3248185" h="3331472">
                <a:moveTo>
                  <a:pt x="0" y="0"/>
                </a:moveTo>
                <a:lnTo>
                  <a:pt x="3248185" y="0"/>
                </a:lnTo>
                <a:lnTo>
                  <a:pt x="3248185" y="3331472"/>
                </a:lnTo>
                <a:lnTo>
                  <a:pt x="0" y="3331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544839">
            <a:off x="133781" y="287494"/>
            <a:ext cx="1789839" cy="2377805"/>
          </a:xfrm>
          <a:custGeom>
            <a:avLst/>
            <a:gdLst/>
            <a:ahLst/>
            <a:cxnLst/>
            <a:rect l="l" t="t" r="r" b="b"/>
            <a:pathLst>
              <a:path w="1789839" h="2377805">
                <a:moveTo>
                  <a:pt x="0" y="0"/>
                </a:moveTo>
                <a:lnTo>
                  <a:pt x="1789838" y="0"/>
                </a:lnTo>
                <a:lnTo>
                  <a:pt x="1789838" y="2377805"/>
                </a:lnTo>
                <a:lnTo>
                  <a:pt x="0" y="2377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6179028" y="7399163"/>
            <a:ext cx="3190708" cy="2620369"/>
          </a:xfrm>
          <a:custGeom>
            <a:avLst/>
            <a:gdLst/>
            <a:ahLst/>
            <a:cxnLst/>
            <a:rect l="l" t="t" r="r" b="b"/>
            <a:pathLst>
              <a:path w="3190708" h="2620369">
                <a:moveTo>
                  <a:pt x="0" y="0"/>
                </a:moveTo>
                <a:lnTo>
                  <a:pt x="3190708" y="0"/>
                </a:lnTo>
                <a:lnTo>
                  <a:pt x="3190708" y="2620368"/>
                </a:lnTo>
                <a:lnTo>
                  <a:pt x="0" y="2620368"/>
                </a:lnTo>
                <a:lnTo>
                  <a:pt x="0" y="0"/>
                </a:lnTo>
                <a:close/>
              </a:path>
            </a:pathLst>
          </a:custGeom>
          <a:blipFill>
            <a:blip r:embed="rId12"/>
            <a:stretch>
              <a:fillRect/>
            </a:stretch>
          </a:blipFill>
        </p:spPr>
        <p:txBody>
          <a:bodyPr/>
          <a:lstStyle/>
          <a:p>
            <a:endParaRPr lang="en-GB"/>
          </a:p>
        </p:txBody>
      </p:sp>
      <p:sp>
        <p:nvSpPr>
          <p:cNvPr id="12" name="TextBox 12"/>
          <p:cNvSpPr txBox="1"/>
          <p:nvPr/>
        </p:nvSpPr>
        <p:spPr>
          <a:xfrm>
            <a:off x="1553200" y="964841"/>
            <a:ext cx="11352718" cy="775462"/>
          </a:xfrm>
          <a:prstGeom prst="rect">
            <a:avLst/>
          </a:prstGeom>
        </p:spPr>
        <p:txBody>
          <a:bodyPr lIns="0" tIns="0" rIns="0" bIns="0" rtlCol="0" anchor="t">
            <a:spAutoFit/>
          </a:bodyPr>
          <a:lstStyle/>
          <a:p>
            <a:pPr algn="ctr">
              <a:lnSpc>
                <a:spcPts val="6718"/>
              </a:lnSpc>
            </a:pPr>
            <a:r>
              <a:rPr lang="en-US" sz="3499" b="1">
                <a:solidFill>
                  <a:srgbClr val="FFFFFF"/>
                </a:solidFill>
                <a:latin typeface="Montserrat Bold"/>
                <a:ea typeface="Montserrat Bold"/>
                <a:cs typeface="Montserrat Bold"/>
                <a:sym typeface="Montserrat Bold"/>
              </a:rPr>
              <a:t>INGREDIENTS FOR A CHILD RIGHTS SCHOOL</a:t>
            </a:r>
          </a:p>
        </p:txBody>
      </p:sp>
      <p:sp>
        <p:nvSpPr>
          <p:cNvPr id="13" name="TextBox 13"/>
          <p:cNvSpPr txBox="1"/>
          <p:nvPr/>
        </p:nvSpPr>
        <p:spPr>
          <a:xfrm>
            <a:off x="1167621" y="2382858"/>
            <a:ext cx="11780370" cy="5417445"/>
          </a:xfrm>
          <a:prstGeom prst="rect">
            <a:avLst/>
          </a:prstGeom>
        </p:spPr>
        <p:txBody>
          <a:bodyPr lIns="0" tIns="0" rIns="0" bIns="0" rtlCol="0" anchor="t">
            <a:spAutoFit/>
          </a:bodyPr>
          <a:lstStyle/>
          <a:p>
            <a:pPr algn="ctr">
              <a:lnSpc>
                <a:spcPts val="4335"/>
              </a:lnSpc>
            </a:pPr>
            <a:r>
              <a:rPr lang="en-US" sz="3099">
                <a:solidFill>
                  <a:srgbClr val="0099FF"/>
                </a:solidFill>
                <a:latin typeface="Montserrat"/>
                <a:ea typeface="Montserrat"/>
                <a:cs typeface="Montserrat"/>
                <a:sym typeface="Montserrat"/>
              </a:rPr>
              <a:t>Schools and teachers do so much more than teach you facts. Think of everything that happens at your school – how the adults look after you and treat you with dignity and respect, how you look after each other. </a:t>
            </a:r>
          </a:p>
          <a:p>
            <a:pPr algn="ctr">
              <a:lnSpc>
                <a:spcPts val="4335"/>
              </a:lnSpc>
            </a:pPr>
            <a:endParaRPr lang="en-US" sz="3099">
              <a:solidFill>
                <a:srgbClr val="0099FF"/>
              </a:solidFill>
              <a:latin typeface="Montserrat"/>
              <a:ea typeface="Montserrat"/>
              <a:cs typeface="Montserrat"/>
              <a:sym typeface="Montserrat"/>
            </a:endParaRPr>
          </a:p>
          <a:p>
            <a:pPr algn="ctr">
              <a:lnSpc>
                <a:spcPts val="4335"/>
              </a:lnSpc>
            </a:pPr>
            <a:r>
              <a:rPr lang="en-US" sz="3099">
                <a:solidFill>
                  <a:srgbClr val="0099FF"/>
                </a:solidFill>
                <a:latin typeface="Montserrat"/>
                <a:ea typeface="Montserrat"/>
                <a:cs typeface="Montserrat"/>
                <a:sym typeface="Montserrat"/>
              </a:rPr>
              <a:t>Now write a ‘recipe’ for a Child Rights School. What are the ingredients? How do you mix them together to create the best rights respecting learning environment where learning is celebrated and valued. </a:t>
            </a:r>
          </a:p>
          <a:p>
            <a:pPr algn="ctr">
              <a:lnSpc>
                <a:spcPts val="4338"/>
              </a:lnSpc>
            </a:pPr>
            <a:endParaRPr lang="en-US" sz="3099">
              <a:solidFill>
                <a:srgbClr val="0099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96409"/>
            <a:ext cx="3368326" cy="1290638"/>
            <a:chOff x="0" y="0"/>
            <a:chExt cx="4491101" cy="1720850"/>
          </a:xfrm>
        </p:grpSpPr>
        <p:sp>
          <p:nvSpPr>
            <p:cNvPr id="3" name="Freeform 3"/>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3"/>
              <a:stretch>
                <a:fillRect l="-1" r="-1"/>
              </a:stretch>
            </a:blipFill>
          </p:spPr>
          <p:txBody>
            <a:bodyPr/>
            <a:lstStyle/>
            <a:p>
              <a:endParaRPr lang="en-GB"/>
            </a:p>
          </p:txBody>
        </p:sp>
      </p:grpSp>
      <p:grpSp>
        <p:nvGrpSpPr>
          <p:cNvPr id="4" name="Group 4"/>
          <p:cNvGrpSpPr/>
          <p:nvPr/>
        </p:nvGrpSpPr>
        <p:grpSpPr>
          <a:xfrm>
            <a:off x="322480" y="499534"/>
            <a:ext cx="6091618" cy="1240631"/>
            <a:chOff x="0" y="0"/>
            <a:chExt cx="8122158" cy="1654175"/>
          </a:xfrm>
        </p:grpSpPr>
        <p:sp>
          <p:nvSpPr>
            <p:cNvPr id="5" name="Freeform 5"/>
            <p:cNvSpPr/>
            <p:nvPr/>
          </p:nvSpPr>
          <p:spPr>
            <a:xfrm>
              <a:off x="0" y="0"/>
              <a:ext cx="8122158" cy="1654175"/>
            </a:xfrm>
            <a:custGeom>
              <a:avLst/>
              <a:gdLst/>
              <a:ahLst/>
              <a:cxnLst/>
              <a:rect l="l" t="t" r="r" b="b"/>
              <a:pathLst>
                <a:path w="8122158" h="1654175">
                  <a:moveTo>
                    <a:pt x="0" y="0"/>
                  </a:moveTo>
                  <a:lnTo>
                    <a:pt x="8122158" y="0"/>
                  </a:lnTo>
                  <a:lnTo>
                    <a:pt x="8122158" y="1654175"/>
                  </a:lnTo>
                  <a:lnTo>
                    <a:pt x="0" y="1654175"/>
                  </a:lnTo>
                  <a:close/>
                </a:path>
              </a:pathLst>
            </a:custGeom>
            <a:solidFill>
              <a:srgbClr val="0099FF"/>
            </a:solidFill>
          </p:spPr>
          <p:txBody>
            <a:bodyPr/>
            <a:lstStyle/>
            <a:p>
              <a:endParaRPr lang="en-GB"/>
            </a:p>
          </p:txBody>
        </p:sp>
      </p:grpSp>
      <p:sp>
        <p:nvSpPr>
          <p:cNvPr id="6" name="Freeform 6"/>
          <p:cNvSpPr/>
          <p:nvPr/>
        </p:nvSpPr>
        <p:spPr>
          <a:xfrm>
            <a:off x="9883358" y="-69473"/>
            <a:ext cx="9108477" cy="10425946"/>
          </a:xfrm>
          <a:custGeom>
            <a:avLst/>
            <a:gdLst/>
            <a:ahLst/>
            <a:cxnLst/>
            <a:rect l="l" t="t" r="r" b="b"/>
            <a:pathLst>
              <a:path w="9108477" h="10425946">
                <a:moveTo>
                  <a:pt x="0" y="0"/>
                </a:moveTo>
                <a:lnTo>
                  <a:pt x="9108477" y="0"/>
                </a:lnTo>
                <a:lnTo>
                  <a:pt x="9108477" y="10425946"/>
                </a:lnTo>
                <a:lnTo>
                  <a:pt x="0" y="10425946"/>
                </a:lnTo>
                <a:lnTo>
                  <a:pt x="0" y="0"/>
                </a:lnTo>
                <a:close/>
              </a:path>
            </a:pathLst>
          </a:custGeom>
          <a:blipFill>
            <a:blip r:embed="rId4"/>
            <a:stretch>
              <a:fillRect l="-57424" r="-14584"/>
            </a:stretch>
          </a:blipFill>
        </p:spPr>
        <p:txBody>
          <a:bodyPr/>
          <a:lstStyle/>
          <a:p>
            <a:endParaRPr lang="en-GB"/>
          </a:p>
        </p:txBody>
      </p:sp>
      <p:sp>
        <p:nvSpPr>
          <p:cNvPr id="7" name="TextBox 7"/>
          <p:cNvSpPr txBox="1"/>
          <p:nvPr/>
        </p:nvSpPr>
        <p:spPr>
          <a:xfrm>
            <a:off x="322480" y="684865"/>
            <a:ext cx="5990043" cy="736575"/>
          </a:xfrm>
          <a:prstGeom prst="rect">
            <a:avLst/>
          </a:prstGeom>
        </p:spPr>
        <p:txBody>
          <a:bodyPr lIns="0" tIns="0" rIns="0" bIns="0" rtlCol="0" anchor="t">
            <a:spAutoFit/>
          </a:bodyPr>
          <a:lstStyle/>
          <a:p>
            <a:pPr algn="ctr">
              <a:lnSpc>
                <a:spcPts val="5598"/>
              </a:lnSpc>
            </a:pPr>
            <a:r>
              <a:rPr lang="en-US" sz="3999" b="1">
                <a:solidFill>
                  <a:srgbClr val="FFFFFF"/>
                </a:solidFill>
                <a:latin typeface="Montserrat Bold"/>
                <a:ea typeface="Montserrat Bold"/>
                <a:cs typeface="Montserrat Bold"/>
                <a:sym typeface="Montserrat Bold"/>
              </a:rPr>
              <a:t>BEFORE YOU BEGIN</a:t>
            </a:r>
          </a:p>
        </p:txBody>
      </p:sp>
      <p:sp>
        <p:nvSpPr>
          <p:cNvPr id="8" name="TextBox 8"/>
          <p:cNvSpPr txBox="1"/>
          <p:nvPr/>
        </p:nvSpPr>
        <p:spPr>
          <a:xfrm>
            <a:off x="0" y="2176437"/>
            <a:ext cx="9613887" cy="6729685"/>
          </a:xfrm>
          <a:prstGeom prst="rect">
            <a:avLst/>
          </a:prstGeom>
        </p:spPr>
        <p:txBody>
          <a:bodyPr lIns="0" tIns="0" rIns="0" bIns="0" rtlCol="0" anchor="t">
            <a:spAutoFit/>
          </a:bodyPr>
          <a:lstStyle/>
          <a:p>
            <a:pPr marL="786739" lvl="3" indent="-196685" algn="l">
              <a:lnSpc>
                <a:spcPts val="3145"/>
              </a:lnSpc>
              <a:buFont typeface="Arial"/>
              <a:buChar char="￭"/>
            </a:pPr>
            <a:r>
              <a:rPr lang="en-US" sz="2799">
                <a:solidFill>
                  <a:srgbClr val="000000"/>
                </a:solidFill>
                <a:latin typeface="Montserrat"/>
                <a:ea typeface="Montserrat"/>
                <a:cs typeface="Montserrat"/>
                <a:sym typeface="Montserrat"/>
              </a:rPr>
              <a:t>We strongly recommend completing this week’s pack in class with teacher supervision and not setting this pack, or activities from this pack, as homework. This is a flexible resource and is intended to provide you with some easy to use, appropriate rights-related learning to share with your children, their families and your colleagues.</a:t>
            </a:r>
          </a:p>
          <a:p>
            <a:pPr marL="786739" lvl="3" indent="-196685" algn="l">
              <a:lnSpc>
                <a:spcPts val="3145"/>
              </a:lnSpc>
            </a:pPr>
            <a:endParaRPr lang="en-US" sz="2799">
              <a:solidFill>
                <a:srgbClr val="000000"/>
              </a:solidFill>
              <a:latin typeface="Montserrat"/>
              <a:ea typeface="Montserrat"/>
              <a:cs typeface="Montserrat"/>
              <a:sym typeface="Montserrat"/>
            </a:endParaRPr>
          </a:p>
          <a:p>
            <a:pPr marL="786655" lvl="3" indent="-196664" algn="l">
              <a:lnSpc>
                <a:spcPts val="3142"/>
              </a:lnSpc>
              <a:buFont typeface="Arial"/>
              <a:buChar char="￭"/>
            </a:pPr>
            <a:r>
              <a:rPr lang="en-US" sz="2799">
                <a:solidFill>
                  <a:srgbClr val="000000"/>
                </a:solidFill>
                <a:latin typeface="Montserrat"/>
                <a:ea typeface="Montserrat"/>
                <a:cs typeface="Montserrat"/>
                <a:sym typeface="Montserrat"/>
              </a:rPr>
              <a:t>Please edit out non relevant slides or activities before sharing with your students. Please check that the content works for your learners and feel free to adapt or add any content that would make the material more relevant for your setting. </a:t>
            </a:r>
          </a:p>
          <a:p>
            <a:pPr marL="786655" lvl="3" indent="-196664" algn="l">
              <a:lnSpc>
                <a:spcPts val="3142"/>
              </a:lnSpc>
            </a:pPr>
            <a:endParaRPr lang="en-US" sz="2799">
              <a:solidFill>
                <a:srgbClr val="000000"/>
              </a:solidFill>
              <a:latin typeface="Montserrat"/>
              <a:ea typeface="Montserrat"/>
              <a:cs typeface="Montserrat"/>
              <a:sym typeface="Montserrat"/>
            </a:endParaRPr>
          </a:p>
          <a:p>
            <a:pPr marL="786739" lvl="3" indent="-196685" algn="l">
              <a:lnSpc>
                <a:spcPts val="3145"/>
              </a:lnSpc>
              <a:buFont typeface="Arial"/>
              <a:buChar char="￭"/>
            </a:pPr>
            <a:r>
              <a:rPr lang="en-US" sz="2799">
                <a:solidFill>
                  <a:srgbClr val="000000"/>
                </a:solidFill>
                <a:latin typeface="Montserrat"/>
                <a:ea typeface="Montserrat"/>
                <a:cs typeface="Montserrat"/>
                <a:sym typeface="Montserrat"/>
              </a:rPr>
              <a:t>Some activities in this pack have been adapted from UNICEF UK Rights Respecting Schools resources. </a:t>
            </a:r>
          </a:p>
        </p:txBody>
      </p:sp>
      <p:sp>
        <p:nvSpPr>
          <p:cNvPr id="9" name="TextBox 9"/>
          <p:cNvSpPr txBox="1"/>
          <p:nvPr/>
        </p:nvSpPr>
        <p:spPr>
          <a:xfrm>
            <a:off x="17549532" y="9953625"/>
            <a:ext cx="9164320" cy="266700"/>
          </a:xfrm>
          <a:prstGeom prst="rect">
            <a:avLst/>
          </a:prstGeom>
        </p:spPr>
        <p:txBody>
          <a:bodyPr lIns="0" tIns="0" rIns="0" bIns="0" rtlCol="0" anchor="t">
            <a:spAutoFit/>
          </a:bodyPr>
          <a:lstStyle/>
          <a:p>
            <a:pPr algn="l">
              <a:lnSpc>
                <a:spcPts val="1080"/>
              </a:lnSpc>
            </a:pPr>
            <a:endParaRPr/>
          </a:p>
          <a:p>
            <a:pPr algn="l">
              <a:lnSpc>
                <a:spcPts val="1080"/>
              </a:lnSpc>
            </a:pPr>
            <a:r>
              <a:rPr lang="en-US" sz="900" spc="8">
                <a:solidFill>
                  <a:srgbClr val="FFFFFF"/>
                </a:solidFill>
                <a:latin typeface="Montserrat"/>
                <a:ea typeface="Montserrat"/>
                <a:cs typeface="Montserrat"/>
                <a:sym typeface="Montserrat"/>
              </a:rPr>
              <a:t>UN0837566</a:t>
            </a:r>
          </a:p>
        </p:txBody>
      </p:sp>
      <p:sp>
        <p:nvSpPr>
          <p:cNvPr id="10" name="Freeform 10"/>
          <p:cNvSpPr/>
          <p:nvPr/>
        </p:nvSpPr>
        <p:spPr>
          <a:xfrm>
            <a:off x="8192355" y="-618218"/>
            <a:ext cx="2105453" cy="2039658"/>
          </a:xfrm>
          <a:custGeom>
            <a:avLst/>
            <a:gdLst/>
            <a:ahLst/>
            <a:cxnLst/>
            <a:rect l="l" t="t" r="r" b="b"/>
            <a:pathLst>
              <a:path w="2105453" h="2039658">
                <a:moveTo>
                  <a:pt x="0" y="0"/>
                </a:moveTo>
                <a:lnTo>
                  <a:pt x="2105453" y="0"/>
                </a:lnTo>
                <a:lnTo>
                  <a:pt x="2105453" y="2039658"/>
                </a:lnTo>
                <a:lnTo>
                  <a:pt x="0" y="2039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468315" y="9044553"/>
            <a:ext cx="1162749" cy="290687"/>
          </a:xfrm>
          <a:custGeom>
            <a:avLst/>
            <a:gdLst/>
            <a:ahLst/>
            <a:cxnLst/>
            <a:rect l="l" t="t" r="r" b="b"/>
            <a:pathLst>
              <a:path w="1162749" h="290687">
                <a:moveTo>
                  <a:pt x="0" y="0"/>
                </a:moveTo>
                <a:lnTo>
                  <a:pt x="1162749" y="0"/>
                </a:lnTo>
                <a:lnTo>
                  <a:pt x="1162749" y="290687"/>
                </a:lnTo>
                <a:lnTo>
                  <a:pt x="0" y="290687"/>
                </a:lnTo>
                <a:lnTo>
                  <a:pt x="0" y="0"/>
                </a:lnTo>
                <a:close/>
              </a:path>
            </a:pathLst>
          </a:custGeom>
          <a:blipFill>
            <a:blip r:embed="rId3">
              <a:extLst>
                <a:ext uri="{96DAC541-7B7A-43D3-8B79-37D633B846F1}">
                  <asvg:svgBlip xmlns:asvg="http://schemas.microsoft.com/office/drawing/2016/SVG/main" r:embed="rId4"/>
                </a:ext>
              </a:extLst>
            </a:blip>
            <a:stretch>
              <a:fillRect t="-406" b="-406"/>
            </a:stretch>
          </a:blipFill>
        </p:spPr>
        <p:txBody>
          <a:bodyPr/>
          <a:lstStyle/>
          <a:p>
            <a:endParaRPr lang="en-GB"/>
          </a:p>
        </p:txBody>
      </p:sp>
      <p:grpSp>
        <p:nvGrpSpPr>
          <p:cNvPr id="4" name="Group 4"/>
          <p:cNvGrpSpPr/>
          <p:nvPr/>
        </p:nvGrpSpPr>
        <p:grpSpPr>
          <a:xfrm>
            <a:off x="12015788" y="1126339"/>
            <a:ext cx="5952935" cy="8504206"/>
            <a:chOff x="0" y="0"/>
            <a:chExt cx="7937247" cy="11338941"/>
          </a:xfrm>
        </p:grpSpPr>
        <p:sp>
          <p:nvSpPr>
            <p:cNvPr id="5" name="Freeform 5"/>
            <p:cNvSpPr/>
            <p:nvPr/>
          </p:nvSpPr>
          <p:spPr>
            <a:xfrm>
              <a:off x="0" y="0"/>
              <a:ext cx="7937247" cy="11338941"/>
            </a:xfrm>
            <a:custGeom>
              <a:avLst/>
              <a:gdLst/>
              <a:ahLst/>
              <a:cxnLst/>
              <a:rect l="l" t="t" r="r" b="b"/>
              <a:pathLst>
                <a:path w="7937247" h="11338941">
                  <a:moveTo>
                    <a:pt x="6123051" y="11338941"/>
                  </a:moveTo>
                  <a:lnTo>
                    <a:pt x="1814195" y="11338941"/>
                  </a:lnTo>
                  <a:cubicBezTo>
                    <a:pt x="811911" y="11338941"/>
                    <a:pt x="0" y="10527157"/>
                    <a:pt x="0" y="9524746"/>
                  </a:cubicBezTo>
                  <a:lnTo>
                    <a:pt x="0" y="1814195"/>
                  </a:lnTo>
                  <a:cubicBezTo>
                    <a:pt x="0" y="811911"/>
                    <a:pt x="811911" y="0"/>
                    <a:pt x="1814195" y="0"/>
                  </a:cubicBezTo>
                  <a:lnTo>
                    <a:pt x="6123051" y="0"/>
                  </a:lnTo>
                  <a:cubicBezTo>
                    <a:pt x="7125462" y="0"/>
                    <a:pt x="7937247" y="811911"/>
                    <a:pt x="7937247" y="1814195"/>
                  </a:cubicBezTo>
                  <a:lnTo>
                    <a:pt x="7937247" y="9524746"/>
                  </a:lnTo>
                  <a:cubicBezTo>
                    <a:pt x="7937247" y="10527157"/>
                    <a:pt x="7125335" y="11338941"/>
                    <a:pt x="6123051" y="11338941"/>
                  </a:cubicBezTo>
                  <a:close/>
                </a:path>
              </a:pathLst>
            </a:custGeom>
            <a:blipFill>
              <a:blip r:embed="rId5"/>
              <a:stretch>
                <a:fillRect l="-57045" r="-57045"/>
              </a:stretch>
            </a:blipFill>
          </p:spPr>
          <p:txBody>
            <a:bodyPr/>
            <a:lstStyle/>
            <a:p>
              <a:endParaRPr lang="en-GB"/>
            </a:p>
          </p:txBody>
        </p:sp>
      </p:grpSp>
      <p:grpSp>
        <p:nvGrpSpPr>
          <p:cNvPr id="6" name="Group 6"/>
          <p:cNvGrpSpPr/>
          <p:nvPr/>
        </p:nvGrpSpPr>
        <p:grpSpPr>
          <a:xfrm>
            <a:off x="-414002" y="2769097"/>
            <a:ext cx="12115135" cy="7665682"/>
            <a:chOff x="0" y="0"/>
            <a:chExt cx="14801159" cy="9365227"/>
          </a:xfrm>
        </p:grpSpPr>
        <p:sp>
          <p:nvSpPr>
            <p:cNvPr id="7" name="Freeform 7"/>
            <p:cNvSpPr/>
            <p:nvPr/>
          </p:nvSpPr>
          <p:spPr>
            <a:xfrm>
              <a:off x="0" y="0"/>
              <a:ext cx="14801107" cy="9365166"/>
            </a:xfrm>
            <a:custGeom>
              <a:avLst/>
              <a:gdLst/>
              <a:ahLst/>
              <a:cxnLst/>
              <a:rect l="l" t="t" r="r" b="b"/>
              <a:pathLst>
                <a:path w="14801107" h="9365166">
                  <a:moveTo>
                    <a:pt x="0" y="0"/>
                  </a:moveTo>
                  <a:lnTo>
                    <a:pt x="14801107" y="0"/>
                  </a:lnTo>
                  <a:lnTo>
                    <a:pt x="14801107" y="9365166"/>
                  </a:lnTo>
                  <a:lnTo>
                    <a:pt x="0" y="9365166"/>
                  </a:lnTo>
                  <a:close/>
                </a:path>
              </a:pathLst>
            </a:custGeom>
            <a:solidFill>
              <a:srgbClr val="60B7FE"/>
            </a:solidFill>
          </p:spPr>
          <p:txBody>
            <a:bodyPr/>
            <a:lstStyle/>
            <a:p>
              <a:endParaRPr lang="en-GB"/>
            </a:p>
          </p:txBody>
        </p:sp>
      </p:grpSp>
      <p:sp>
        <p:nvSpPr>
          <p:cNvPr id="8" name="TextBox 8"/>
          <p:cNvSpPr txBox="1"/>
          <p:nvPr/>
        </p:nvSpPr>
        <p:spPr>
          <a:xfrm>
            <a:off x="456114" y="605070"/>
            <a:ext cx="8669929" cy="513229"/>
          </a:xfrm>
          <a:prstGeom prst="rect">
            <a:avLst/>
          </a:prstGeom>
        </p:spPr>
        <p:txBody>
          <a:bodyPr lIns="0" tIns="0" rIns="0" bIns="0" rtlCol="0" anchor="t">
            <a:spAutoFit/>
          </a:bodyPr>
          <a:lstStyle/>
          <a:p>
            <a:pPr algn="l">
              <a:lnSpc>
                <a:spcPts val="5680"/>
              </a:lnSpc>
            </a:pPr>
            <a:r>
              <a:rPr lang="en-US" sz="7012" b="1">
                <a:solidFill>
                  <a:srgbClr val="60B7FE"/>
                </a:solidFill>
                <a:latin typeface="Montserrat Bold"/>
                <a:ea typeface="Montserrat Bold"/>
                <a:cs typeface="Montserrat Bold"/>
                <a:sym typeface="Montserrat Bold"/>
              </a:rPr>
              <a:t>Reflection</a:t>
            </a:r>
          </a:p>
        </p:txBody>
      </p:sp>
      <p:sp>
        <p:nvSpPr>
          <p:cNvPr id="9" name="TextBox 9"/>
          <p:cNvSpPr txBox="1"/>
          <p:nvPr/>
        </p:nvSpPr>
        <p:spPr>
          <a:xfrm>
            <a:off x="456114" y="1501925"/>
            <a:ext cx="10230260" cy="1517015"/>
          </a:xfrm>
          <a:prstGeom prst="rect">
            <a:avLst/>
          </a:prstGeom>
        </p:spPr>
        <p:txBody>
          <a:bodyPr lIns="0" tIns="0" rIns="0" bIns="0" rtlCol="0" anchor="t">
            <a:spAutoFit/>
          </a:bodyPr>
          <a:lstStyle/>
          <a:p>
            <a:pPr algn="l">
              <a:lnSpc>
                <a:spcPts val="4057"/>
              </a:lnSpc>
            </a:pPr>
            <a:r>
              <a:rPr lang="en-US" sz="2898">
                <a:solidFill>
                  <a:srgbClr val="000000"/>
                </a:solidFill>
                <a:latin typeface="Montserrat"/>
                <a:ea typeface="Montserrat"/>
                <a:cs typeface="Montserrat"/>
                <a:sym typeface="Montserrat"/>
              </a:rPr>
              <a:t>Take some time to think about and reflect on the right to education…</a:t>
            </a:r>
          </a:p>
          <a:p>
            <a:pPr algn="l">
              <a:lnSpc>
                <a:spcPts val="4058"/>
              </a:lnSpc>
            </a:pPr>
            <a:endParaRPr lang="en-US" sz="2898">
              <a:solidFill>
                <a:srgbClr val="000000"/>
              </a:solidFill>
              <a:latin typeface="Montserrat"/>
              <a:ea typeface="Montserrat"/>
              <a:cs typeface="Montserrat"/>
              <a:sym typeface="Montserrat"/>
            </a:endParaRPr>
          </a:p>
        </p:txBody>
      </p:sp>
      <p:sp>
        <p:nvSpPr>
          <p:cNvPr id="10" name="TextBox 10"/>
          <p:cNvSpPr txBox="1"/>
          <p:nvPr/>
        </p:nvSpPr>
        <p:spPr>
          <a:xfrm>
            <a:off x="-414002" y="2655894"/>
            <a:ext cx="11809832" cy="7720638"/>
          </a:xfrm>
          <a:prstGeom prst="rect">
            <a:avLst/>
          </a:prstGeom>
        </p:spPr>
        <p:txBody>
          <a:bodyPr lIns="0" tIns="0" rIns="0" bIns="0" rtlCol="0" anchor="t">
            <a:spAutoFit/>
          </a:bodyPr>
          <a:lstStyle/>
          <a:p>
            <a:pPr marL="1079502" lvl="2" indent="-359834" algn="l">
              <a:lnSpc>
                <a:spcPts val="4850"/>
              </a:lnSpc>
              <a:buFont typeface="Arial"/>
              <a:buChar char="⚬"/>
            </a:pPr>
            <a:r>
              <a:rPr lang="en-US" sz="2500" b="1">
                <a:solidFill>
                  <a:srgbClr val="FFFFFF"/>
                </a:solidFill>
                <a:latin typeface="Montserrat Bold"/>
                <a:ea typeface="Montserrat Bold"/>
                <a:cs typeface="Montserrat Bold"/>
                <a:sym typeface="Montserrat Bold"/>
              </a:rPr>
              <a:t>What’s the best thing about your education? </a:t>
            </a:r>
          </a:p>
          <a:p>
            <a:pPr algn="l">
              <a:lnSpc>
                <a:spcPts val="4850"/>
              </a:lnSpc>
            </a:pPr>
            <a:endParaRPr lang="en-US" sz="2500" b="1">
              <a:solidFill>
                <a:srgbClr val="FFFFFF"/>
              </a:solidFill>
              <a:latin typeface="Montserrat Bold"/>
              <a:ea typeface="Montserrat Bold"/>
              <a:cs typeface="Montserrat Bold"/>
              <a:sym typeface="Montserrat Bold"/>
            </a:endParaRPr>
          </a:p>
          <a:p>
            <a:pPr marL="1079502" lvl="2" indent="-359834" algn="l">
              <a:lnSpc>
                <a:spcPts val="4850"/>
              </a:lnSpc>
              <a:buFont typeface="Arial"/>
              <a:buChar char="⚬"/>
            </a:pPr>
            <a:r>
              <a:rPr lang="en-US" sz="2500" b="1">
                <a:solidFill>
                  <a:srgbClr val="FFFFFF"/>
                </a:solidFill>
                <a:latin typeface="Montserrat Bold"/>
                <a:ea typeface="Montserrat Bold"/>
                <a:cs typeface="Montserrat Bold"/>
                <a:sym typeface="Montserrat Bold"/>
              </a:rPr>
              <a:t>Children’s rights are universal and indivisible and the right to a good quality education is an example of how rights are interdependent. For a child to enjoy a good quality education lots of other rights need to be accessed too – health, for example. You can’t learn effectively if you are unwell. How does your education support your engagement with other articles of the Convention? </a:t>
            </a:r>
          </a:p>
          <a:p>
            <a:pPr algn="l">
              <a:lnSpc>
                <a:spcPts val="4850"/>
              </a:lnSpc>
            </a:pPr>
            <a:endParaRPr lang="en-US" sz="2500" b="1">
              <a:solidFill>
                <a:srgbClr val="FFFFFF"/>
              </a:solidFill>
              <a:latin typeface="Montserrat Bold"/>
              <a:ea typeface="Montserrat Bold"/>
              <a:cs typeface="Montserrat Bold"/>
              <a:sym typeface="Montserrat Bold"/>
            </a:endParaRPr>
          </a:p>
          <a:p>
            <a:pPr marL="1079502" lvl="2" indent="-359834" algn="l">
              <a:lnSpc>
                <a:spcPts val="4850"/>
              </a:lnSpc>
              <a:buFont typeface="Arial"/>
              <a:buChar char="⚬"/>
            </a:pPr>
            <a:r>
              <a:rPr lang="en-US" sz="2500" b="1">
                <a:solidFill>
                  <a:srgbClr val="FFFFFF"/>
                </a:solidFill>
                <a:latin typeface="Montserrat Bold"/>
                <a:ea typeface="Montserrat Bold"/>
                <a:cs typeface="Montserrat Bold"/>
                <a:sym typeface="Montserrat Bold"/>
              </a:rPr>
              <a:t>Think about which other rights are important if all children are to enjoy their right to learn. </a:t>
            </a:r>
          </a:p>
          <a:p>
            <a:pPr algn="l">
              <a:lnSpc>
                <a:spcPts val="3165"/>
              </a:lnSpc>
            </a:pPr>
            <a:endParaRPr lang="en-US" sz="2500" b="1">
              <a:solidFill>
                <a:srgbClr val="FFFFFF"/>
              </a:solidFill>
              <a:latin typeface="Montserrat Bold"/>
              <a:ea typeface="Montserrat Bold"/>
              <a:cs typeface="Montserrat Bold"/>
              <a:sym typeface="Montserrat Bold"/>
            </a:endParaRPr>
          </a:p>
        </p:txBody>
      </p:sp>
      <p:sp>
        <p:nvSpPr>
          <p:cNvPr id="11" name="TextBox 11"/>
          <p:cNvSpPr txBox="1"/>
          <p:nvPr/>
        </p:nvSpPr>
        <p:spPr>
          <a:xfrm rot="-5400000">
            <a:off x="11364305" y="6519401"/>
            <a:ext cx="1429941" cy="165075"/>
          </a:xfrm>
          <a:prstGeom prst="rect">
            <a:avLst/>
          </a:prstGeom>
        </p:spPr>
        <p:txBody>
          <a:bodyPr lIns="0" tIns="0" rIns="0" bIns="0" rtlCol="0" anchor="t">
            <a:spAutoFit/>
          </a:bodyPr>
          <a:lstStyle/>
          <a:p>
            <a:pPr algn="ctr">
              <a:lnSpc>
                <a:spcPts val="1398"/>
              </a:lnSpc>
            </a:pPr>
            <a:r>
              <a:rPr lang="en-US" sz="999">
                <a:solidFill>
                  <a:srgbClr val="FFFFFF"/>
                </a:solidFill>
                <a:latin typeface="Montserrat"/>
                <a:ea typeface="Montserrat"/>
                <a:cs typeface="Montserrat"/>
                <a:sym typeface="Montserrat"/>
              </a:rPr>
              <a:t>UNI524456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0" y="168688"/>
            <a:ext cx="11771091" cy="1096994"/>
            <a:chOff x="0" y="0"/>
            <a:chExt cx="15694788" cy="1462659"/>
          </a:xfrm>
        </p:grpSpPr>
        <p:sp>
          <p:nvSpPr>
            <p:cNvPr id="5" name="Freeform 5"/>
            <p:cNvSpPr/>
            <p:nvPr/>
          </p:nvSpPr>
          <p:spPr>
            <a:xfrm>
              <a:off x="0" y="0"/>
              <a:ext cx="15694788" cy="1462659"/>
            </a:xfrm>
            <a:custGeom>
              <a:avLst/>
              <a:gdLst/>
              <a:ahLst/>
              <a:cxnLst/>
              <a:rect l="l" t="t" r="r" b="b"/>
              <a:pathLst>
                <a:path w="15694788" h="1462659">
                  <a:moveTo>
                    <a:pt x="0" y="0"/>
                  </a:moveTo>
                  <a:lnTo>
                    <a:pt x="15694788" y="0"/>
                  </a:lnTo>
                  <a:lnTo>
                    <a:pt x="15694788" y="1462659"/>
                  </a:lnTo>
                  <a:lnTo>
                    <a:pt x="0" y="1462659"/>
                  </a:lnTo>
                  <a:close/>
                </a:path>
              </a:pathLst>
            </a:custGeom>
            <a:solidFill>
              <a:srgbClr val="0099FF"/>
            </a:solidFill>
          </p:spPr>
          <p:txBody>
            <a:bodyPr/>
            <a:lstStyle/>
            <a:p>
              <a:endParaRPr lang="en-GB"/>
            </a:p>
          </p:txBody>
        </p:sp>
      </p:grpSp>
      <p:sp>
        <p:nvSpPr>
          <p:cNvPr id="6" name="TextBox 6"/>
          <p:cNvSpPr txBox="1"/>
          <p:nvPr/>
        </p:nvSpPr>
        <p:spPr>
          <a:xfrm>
            <a:off x="227172" y="310477"/>
            <a:ext cx="11669496" cy="680085"/>
          </a:xfrm>
          <a:prstGeom prst="rect">
            <a:avLst/>
          </a:prstGeom>
        </p:spPr>
        <p:txBody>
          <a:bodyPr lIns="0" tIns="0" rIns="0" bIns="0" rtlCol="0" anchor="t">
            <a:spAutoFit/>
          </a:bodyPr>
          <a:lstStyle/>
          <a:p>
            <a:pPr algn="l">
              <a:lnSpc>
                <a:spcPts val="5040"/>
              </a:lnSpc>
            </a:pPr>
            <a:r>
              <a:rPr lang="en-US" sz="3600" b="1">
                <a:solidFill>
                  <a:srgbClr val="FFFFFF"/>
                </a:solidFill>
                <a:latin typeface="Montserrat Bold"/>
                <a:ea typeface="Montserrat Bold"/>
                <a:cs typeface="Montserrat Bold"/>
                <a:sym typeface="Montserrat Bold"/>
              </a:rPr>
              <a:t>FURTHER CHILD RIGHTS EDUCATION SUPPORT </a:t>
            </a:r>
          </a:p>
        </p:txBody>
      </p:sp>
      <p:grpSp>
        <p:nvGrpSpPr>
          <p:cNvPr id="7" name="Group 7"/>
          <p:cNvGrpSpPr/>
          <p:nvPr/>
        </p:nvGrpSpPr>
        <p:grpSpPr>
          <a:xfrm>
            <a:off x="0" y="8976298"/>
            <a:ext cx="3368326" cy="1290638"/>
            <a:chOff x="0" y="0"/>
            <a:chExt cx="4491101" cy="1720850"/>
          </a:xfrm>
        </p:grpSpPr>
        <p:sp>
          <p:nvSpPr>
            <p:cNvPr id="8" name="Freeform 8"/>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4"/>
              <a:stretch>
                <a:fillRect l="-1" r="-1"/>
              </a:stretch>
            </a:blipFill>
          </p:spPr>
          <p:txBody>
            <a:bodyPr/>
            <a:lstStyle/>
            <a:p>
              <a:endParaRPr lang="en-GB"/>
            </a:p>
          </p:txBody>
        </p:sp>
      </p:grpSp>
      <p:grpSp>
        <p:nvGrpSpPr>
          <p:cNvPr id="9" name="Group 9"/>
          <p:cNvGrpSpPr/>
          <p:nvPr/>
        </p:nvGrpSpPr>
        <p:grpSpPr>
          <a:xfrm rot="71640">
            <a:off x="12454703" y="244028"/>
            <a:ext cx="5532978" cy="1569339"/>
            <a:chOff x="0" y="0"/>
            <a:chExt cx="7377303" cy="2092452"/>
          </a:xfrm>
        </p:grpSpPr>
        <p:sp>
          <p:nvSpPr>
            <p:cNvPr id="10" name="Freeform 10"/>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5"/>
              <a:stretch>
                <a:fillRect/>
              </a:stretch>
            </a:blipFill>
          </p:spPr>
          <p:txBody>
            <a:bodyPr/>
            <a:lstStyle/>
            <a:p>
              <a:endParaRPr lang="en-GB"/>
            </a:p>
          </p:txBody>
        </p:sp>
      </p:grpSp>
      <p:grpSp>
        <p:nvGrpSpPr>
          <p:cNvPr id="11" name="Group 11"/>
          <p:cNvGrpSpPr/>
          <p:nvPr/>
        </p:nvGrpSpPr>
        <p:grpSpPr>
          <a:xfrm>
            <a:off x="12637770" y="2619340"/>
            <a:ext cx="5594127" cy="6356985"/>
            <a:chOff x="0" y="0"/>
            <a:chExt cx="7458837" cy="8475980"/>
          </a:xfrm>
        </p:grpSpPr>
        <p:sp>
          <p:nvSpPr>
            <p:cNvPr id="12" name="Freeform 12"/>
            <p:cNvSpPr/>
            <p:nvPr/>
          </p:nvSpPr>
          <p:spPr>
            <a:xfrm>
              <a:off x="0" y="0"/>
              <a:ext cx="7458837" cy="8475980"/>
            </a:xfrm>
            <a:custGeom>
              <a:avLst/>
              <a:gdLst/>
              <a:ahLst/>
              <a:cxnLst/>
              <a:rect l="l" t="t" r="r" b="b"/>
              <a:pathLst>
                <a:path w="7458837" h="8475980">
                  <a:moveTo>
                    <a:pt x="0" y="0"/>
                  </a:moveTo>
                  <a:lnTo>
                    <a:pt x="7458837" y="0"/>
                  </a:lnTo>
                  <a:lnTo>
                    <a:pt x="7458837" y="8475980"/>
                  </a:lnTo>
                  <a:lnTo>
                    <a:pt x="0" y="8475980"/>
                  </a:lnTo>
                  <a:lnTo>
                    <a:pt x="0" y="0"/>
                  </a:lnTo>
                  <a:close/>
                </a:path>
              </a:pathLst>
            </a:custGeom>
            <a:blipFill>
              <a:blip r:embed="rId6"/>
              <a:stretch>
                <a:fillRect t="-5" b="-5"/>
              </a:stretch>
            </a:blipFill>
          </p:spPr>
          <p:txBody>
            <a:bodyPr/>
            <a:lstStyle/>
            <a:p>
              <a:endParaRPr lang="en-GB"/>
            </a:p>
          </p:txBody>
        </p:sp>
      </p:grpSp>
      <p:grpSp>
        <p:nvGrpSpPr>
          <p:cNvPr id="13" name="Group 13"/>
          <p:cNvGrpSpPr/>
          <p:nvPr/>
        </p:nvGrpSpPr>
        <p:grpSpPr>
          <a:xfrm>
            <a:off x="4282922" y="5596380"/>
            <a:ext cx="7662386" cy="3379946"/>
            <a:chOff x="0" y="0"/>
            <a:chExt cx="10216515" cy="4506595"/>
          </a:xfrm>
        </p:grpSpPr>
        <p:sp>
          <p:nvSpPr>
            <p:cNvPr id="14" name="Freeform 14"/>
            <p:cNvSpPr/>
            <p:nvPr/>
          </p:nvSpPr>
          <p:spPr>
            <a:xfrm>
              <a:off x="0" y="0"/>
              <a:ext cx="10216515" cy="4506595"/>
            </a:xfrm>
            <a:custGeom>
              <a:avLst/>
              <a:gdLst/>
              <a:ahLst/>
              <a:cxnLst/>
              <a:rect l="l" t="t" r="r" b="b"/>
              <a:pathLst>
                <a:path w="10216515" h="4506595">
                  <a:moveTo>
                    <a:pt x="0" y="0"/>
                  </a:moveTo>
                  <a:lnTo>
                    <a:pt x="10216515" y="0"/>
                  </a:lnTo>
                  <a:lnTo>
                    <a:pt x="10216515" y="4506595"/>
                  </a:lnTo>
                  <a:lnTo>
                    <a:pt x="0" y="4506595"/>
                  </a:lnTo>
                  <a:lnTo>
                    <a:pt x="0" y="0"/>
                  </a:lnTo>
                  <a:close/>
                </a:path>
              </a:pathLst>
            </a:custGeom>
            <a:blipFill>
              <a:blip r:embed="rId7"/>
              <a:stretch>
                <a:fillRect/>
              </a:stretch>
            </a:blipFill>
          </p:spPr>
          <p:txBody>
            <a:bodyPr/>
            <a:lstStyle/>
            <a:p>
              <a:endParaRPr lang="en-GB"/>
            </a:p>
          </p:txBody>
        </p:sp>
      </p:grpSp>
      <p:sp>
        <p:nvSpPr>
          <p:cNvPr id="15" name="TextBox 15"/>
          <p:cNvSpPr txBox="1"/>
          <p:nvPr/>
        </p:nvSpPr>
        <p:spPr>
          <a:xfrm>
            <a:off x="227172" y="1531117"/>
            <a:ext cx="10109347" cy="3873500"/>
          </a:xfrm>
          <a:prstGeom prst="rect">
            <a:avLst/>
          </a:prstGeom>
        </p:spPr>
        <p:txBody>
          <a:bodyPr lIns="0" tIns="0" rIns="0" bIns="0" rtlCol="0" anchor="t">
            <a:spAutoFit/>
          </a:bodyPr>
          <a:lstStyle/>
          <a:p>
            <a:pPr algn="l">
              <a:lnSpc>
                <a:spcPts val="4479"/>
              </a:lnSpc>
            </a:pPr>
            <a:r>
              <a:rPr lang="en-US" sz="3199">
                <a:solidFill>
                  <a:srgbClr val="000000"/>
                </a:solidFill>
                <a:latin typeface="Montserrat"/>
                <a:ea typeface="Montserrat"/>
                <a:cs typeface="Montserrat"/>
                <a:sym typeface="Montserrat"/>
              </a:rPr>
              <a:t>Child Rights Schools is a programme that supports you to embed child rights across the whole school community, including with parents and carers. Find our more </a:t>
            </a:r>
            <a:r>
              <a:rPr lang="en-US" sz="3199" u="sng">
                <a:solidFill>
                  <a:srgbClr val="0000FF"/>
                </a:solidFill>
                <a:latin typeface="Montserrat"/>
                <a:ea typeface="Montserrat"/>
                <a:cs typeface="Montserrat"/>
                <a:sym typeface="Montserrat"/>
                <a:hlinkClick r:id="rId8" tooltip="https://www.unicef.ie/child-rights-education/primary/crs/learn/"/>
              </a:rPr>
              <a:t>here</a:t>
            </a:r>
            <a:r>
              <a:rPr lang="en-US" sz="3199">
                <a:solidFill>
                  <a:srgbClr val="000000"/>
                </a:solidFill>
                <a:latin typeface="Montserrat"/>
                <a:ea typeface="Montserrat"/>
                <a:cs typeface="Montserrat"/>
                <a:sym typeface="Montserrat"/>
              </a:rPr>
              <a:t>.</a:t>
            </a:r>
          </a:p>
          <a:p>
            <a:pPr algn="l">
              <a:lnSpc>
                <a:spcPts val="4479"/>
              </a:lnSpc>
            </a:pPr>
            <a:endParaRPr lang="en-US" sz="3199">
              <a:solidFill>
                <a:srgbClr val="000000"/>
              </a:solidFill>
              <a:latin typeface="Montserrat"/>
              <a:ea typeface="Montserrat"/>
              <a:cs typeface="Montserrat"/>
              <a:sym typeface="Montserrat"/>
            </a:endParaRPr>
          </a:p>
          <a:p>
            <a:pPr algn="l">
              <a:lnSpc>
                <a:spcPts val="4479"/>
              </a:lnSpc>
            </a:pPr>
            <a:r>
              <a:rPr lang="en-US" sz="3199">
                <a:solidFill>
                  <a:srgbClr val="000000"/>
                </a:solidFill>
                <a:latin typeface="Montserrat"/>
                <a:ea typeface="Montserrat"/>
                <a:cs typeface="Montserrat"/>
                <a:sym typeface="Montserrat"/>
              </a:rPr>
              <a:t>Find more classroom resources </a:t>
            </a:r>
            <a:r>
              <a:rPr lang="en-US" sz="3199" u="sng">
                <a:solidFill>
                  <a:srgbClr val="0000FF"/>
                </a:solidFill>
                <a:latin typeface="Montserrat"/>
                <a:ea typeface="Montserrat"/>
                <a:cs typeface="Montserrat"/>
                <a:sym typeface="Montserrat"/>
                <a:hlinkClick r:id="rId9" tooltip="https://www.unicef.ie/child-rights-education/primary/resource-library/"/>
              </a:rPr>
              <a:t>here</a:t>
            </a:r>
            <a:r>
              <a:rPr lang="en-US" sz="3199">
                <a:solidFill>
                  <a:srgbClr val="000000"/>
                </a:solidFill>
                <a:latin typeface="Montserrat"/>
                <a:ea typeface="Montserrat"/>
                <a:cs typeface="Montserrat"/>
                <a:sym typeface="Montserrat"/>
              </a:rPr>
              <a:t>.</a:t>
            </a:r>
          </a:p>
          <a:p>
            <a:pPr algn="l">
              <a:lnSpc>
                <a:spcPts val="3218"/>
              </a:lnSpc>
            </a:pPr>
            <a:endParaRPr lang="en-US" sz="3199">
              <a:solidFill>
                <a:srgbClr val="000000"/>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96" b="-9296"/>
              </a:stretch>
            </a:blipFill>
          </p:spPr>
          <p:txBody>
            <a:bodyPr/>
            <a:lstStyle/>
            <a:p>
              <a:endParaRPr lang="en-GB"/>
            </a:p>
          </p:txBody>
        </p:sp>
      </p:grpSp>
      <p:sp>
        <p:nvSpPr>
          <p:cNvPr id="4" name="Freeform 4"/>
          <p:cNvSpPr/>
          <p:nvPr/>
        </p:nvSpPr>
        <p:spPr>
          <a:xfrm>
            <a:off x="4816062" y="-629049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270209" y="0"/>
            <a:ext cx="19585686" cy="11016996"/>
            <a:chOff x="0" y="0"/>
            <a:chExt cx="26114248" cy="14689328"/>
          </a:xfrm>
        </p:grpSpPr>
        <p:sp>
          <p:nvSpPr>
            <p:cNvPr id="6" name="Freeform 6"/>
            <p:cNvSpPr/>
            <p:nvPr/>
          </p:nvSpPr>
          <p:spPr>
            <a:xfrm>
              <a:off x="0" y="0"/>
              <a:ext cx="26114248" cy="14689328"/>
            </a:xfrm>
            <a:custGeom>
              <a:avLst/>
              <a:gdLst/>
              <a:ahLst/>
              <a:cxnLst/>
              <a:rect l="l" t="t" r="r" b="b"/>
              <a:pathLst>
                <a:path w="26114248" h="14689328">
                  <a:moveTo>
                    <a:pt x="0" y="0"/>
                  </a:moveTo>
                  <a:lnTo>
                    <a:pt x="26114248" y="0"/>
                  </a:lnTo>
                  <a:lnTo>
                    <a:pt x="26114248" y="14689328"/>
                  </a:lnTo>
                  <a:lnTo>
                    <a:pt x="0" y="14689328"/>
                  </a:lnTo>
                  <a:lnTo>
                    <a:pt x="0" y="0"/>
                  </a:lnTo>
                  <a:close/>
                </a:path>
              </a:pathLst>
            </a:custGeom>
            <a:blipFill>
              <a:blip r:embed="rId6"/>
              <a:stretch>
                <a:fillRect t="-9151" b="-9151"/>
              </a:stretch>
            </a:blipFill>
          </p:spPr>
          <p:txBody>
            <a:bodyPr/>
            <a:lstStyle/>
            <a:p>
              <a:endParaRPr lang="en-GB"/>
            </a:p>
          </p:txBody>
        </p:sp>
      </p:grpSp>
      <p:grpSp>
        <p:nvGrpSpPr>
          <p:cNvPr id="7" name="Group 7"/>
          <p:cNvGrpSpPr/>
          <p:nvPr/>
        </p:nvGrpSpPr>
        <p:grpSpPr>
          <a:xfrm>
            <a:off x="16306800" y="0"/>
            <a:ext cx="3278886" cy="1181100"/>
            <a:chOff x="0" y="0"/>
            <a:chExt cx="4371848" cy="1574800"/>
          </a:xfrm>
        </p:grpSpPr>
        <p:sp>
          <p:nvSpPr>
            <p:cNvPr id="8" name="Freeform 8"/>
            <p:cNvSpPr/>
            <p:nvPr/>
          </p:nvSpPr>
          <p:spPr>
            <a:xfrm>
              <a:off x="0" y="0"/>
              <a:ext cx="4371848" cy="1574800"/>
            </a:xfrm>
            <a:custGeom>
              <a:avLst/>
              <a:gdLst/>
              <a:ahLst/>
              <a:cxnLst/>
              <a:rect l="l" t="t" r="r" b="b"/>
              <a:pathLst>
                <a:path w="4371848" h="1574800">
                  <a:moveTo>
                    <a:pt x="0" y="0"/>
                  </a:moveTo>
                  <a:lnTo>
                    <a:pt x="4371848" y="0"/>
                  </a:lnTo>
                  <a:lnTo>
                    <a:pt x="4371848" y="1574800"/>
                  </a:lnTo>
                  <a:lnTo>
                    <a:pt x="0" y="1574800"/>
                  </a:lnTo>
                  <a:lnTo>
                    <a:pt x="0" y="0"/>
                  </a:lnTo>
                  <a:close/>
                </a:path>
              </a:pathLst>
            </a:custGeom>
            <a:blipFill>
              <a:blip r:embed="rId7"/>
              <a:stretch>
                <a:fillRect t="-3184" b="-3184"/>
              </a:stretch>
            </a:blipFill>
          </p:spPr>
          <p:txBody>
            <a:bodyPr/>
            <a:lstStyle/>
            <a:p>
              <a:endParaRPr lang="en-GB"/>
            </a:p>
          </p:txBody>
        </p:sp>
      </p:grpSp>
      <p:sp>
        <p:nvSpPr>
          <p:cNvPr id="9" name="TextBox 9"/>
          <p:cNvSpPr txBox="1"/>
          <p:nvPr/>
        </p:nvSpPr>
        <p:spPr>
          <a:xfrm>
            <a:off x="242901" y="8691145"/>
            <a:ext cx="10275038" cy="1734261"/>
          </a:xfrm>
          <a:prstGeom prst="rect">
            <a:avLst/>
          </a:prstGeom>
        </p:spPr>
        <p:txBody>
          <a:bodyPr lIns="0" tIns="0" rIns="0" bIns="0" rtlCol="0" anchor="t">
            <a:spAutoFit/>
          </a:bodyPr>
          <a:lstStyle/>
          <a:p>
            <a:pPr algn="l">
              <a:lnSpc>
                <a:spcPts val="14745"/>
              </a:lnSpc>
            </a:pPr>
            <a:r>
              <a:rPr lang="en-US" sz="14043" b="1" spc="-799">
                <a:solidFill>
                  <a:srgbClr val="FFFFFF"/>
                </a:solidFill>
                <a:latin typeface="Montserrat Bold"/>
                <a:ea typeface="Montserrat Bold"/>
                <a:cs typeface="Montserrat Bold"/>
                <a:sym typeface="Montserrat Bold"/>
              </a:rPr>
              <a:t>thank you</a:t>
            </a:r>
          </a:p>
        </p:txBody>
      </p:sp>
      <p:sp>
        <p:nvSpPr>
          <p:cNvPr id="10" name="TextBox 10"/>
          <p:cNvSpPr txBox="1"/>
          <p:nvPr/>
        </p:nvSpPr>
        <p:spPr>
          <a:xfrm>
            <a:off x="16830677" y="10066655"/>
            <a:ext cx="2231132" cy="220345"/>
          </a:xfrm>
          <a:prstGeom prst="rect">
            <a:avLst/>
          </a:prstGeom>
        </p:spPr>
        <p:txBody>
          <a:bodyPr lIns="0" tIns="0" rIns="0" bIns="0" rtlCol="0" anchor="t">
            <a:spAutoFit/>
          </a:bodyPr>
          <a:lstStyle/>
          <a:p>
            <a:pPr algn="ctr">
              <a:lnSpc>
                <a:spcPts val="2000"/>
              </a:lnSpc>
            </a:pPr>
            <a:r>
              <a:rPr lang="en-US" sz="800" dirty="0">
                <a:solidFill>
                  <a:srgbClr val="FFFFFF"/>
                </a:solidFill>
                <a:latin typeface="Montserrat"/>
                <a:ea typeface="Montserrat"/>
                <a:cs typeface="Montserrat"/>
                <a:sym typeface="Montserrat"/>
              </a:rPr>
              <a:t>UNI619463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6" name="Freeform 6"/>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7">
              <a:extLst>
                <a:ext uri="{96DAC541-7B7A-43D3-8B79-37D633B846F1}">
                  <asvg:svgBlip xmlns:asvg="http://schemas.microsoft.com/office/drawing/2016/SVG/main" r:embed="rId8"/>
                </a:ext>
              </a:extLst>
            </a:blip>
            <a:stretch>
              <a:fillRect t="-331" b="-331"/>
            </a:stretch>
          </a:blipFill>
        </p:spPr>
        <p:txBody>
          <a:bodyPr/>
          <a:lstStyle/>
          <a:p>
            <a:endParaRPr lang="en-GB"/>
          </a:p>
        </p:txBody>
      </p:sp>
      <p:sp>
        <p:nvSpPr>
          <p:cNvPr id="7" name="Freeform 7"/>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 name="Group 8"/>
          <p:cNvGrpSpPr/>
          <p:nvPr/>
        </p:nvGrpSpPr>
        <p:grpSpPr>
          <a:xfrm>
            <a:off x="14635345" y="8918683"/>
            <a:ext cx="3690652" cy="1365504"/>
            <a:chOff x="0" y="0"/>
            <a:chExt cx="4920869" cy="1820672"/>
          </a:xfrm>
        </p:grpSpPr>
        <p:sp>
          <p:nvSpPr>
            <p:cNvPr id="9" name="Freeform 9"/>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1"/>
              <a:stretch>
                <a:fillRect t="-1779" b="-1779"/>
              </a:stretch>
            </a:blipFill>
          </p:spPr>
          <p:txBody>
            <a:bodyPr/>
            <a:lstStyle/>
            <a:p>
              <a:endParaRPr lang="en-GB"/>
            </a:p>
          </p:txBody>
        </p:sp>
      </p:grpSp>
      <p:sp>
        <p:nvSpPr>
          <p:cNvPr id="10" name="TextBox 10"/>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1" name="TextBox 11"/>
          <p:cNvSpPr txBox="1"/>
          <p:nvPr/>
        </p:nvSpPr>
        <p:spPr>
          <a:xfrm>
            <a:off x="830277" y="3849908"/>
            <a:ext cx="10802672" cy="1557807"/>
          </a:xfrm>
          <a:prstGeom prst="rect">
            <a:avLst/>
          </a:prstGeom>
        </p:spPr>
        <p:txBody>
          <a:bodyPr lIns="0" tIns="0" rIns="0" bIns="0" rtlCol="0" anchor="t">
            <a:spAutoFit/>
          </a:bodyPr>
          <a:lstStyle/>
          <a:p>
            <a:pPr algn="ctr">
              <a:lnSpc>
                <a:spcPts val="6059"/>
              </a:lnSpc>
            </a:pPr>
            <a:r>
              <a:rPr lang="en-US" sz="5770" b="1">
                <a:solidFill>
                  <a:srgbClr val="0099FF"/>
                </a:solidFill>
                <a:latin typeface="Montserrat Bold"/>
                <a:ea typeface="Montserrat Bold"/>
                <a:cs typeface="Montserrat Bold"/>
                <a:sym typeface="Montserrat Bold"/>
              </a:rPr>
              <a:t>WHAT IS INTERNATIONAL DAY OF EDUCATION?</a:t>
            </a:r>
          </a:p>
        </p:txBody>
      </p:sp>
      <p:grpSp>
        <p:nvGrpSpPr>
          <p:cNvPr id="12" name="Group 12"/>
          <p:cNvGrpSpPr/>
          <p:nvPr/>
        </p:nvGrpSpPr>
        <p:grpSpPr>
          <a:xfrm>
            <a:off x="12100039" y="533819"/>
            <a:ext cx="6187916" cy="6187916"/>
            <a:chOff x="0" y="0"/>
            <a:chExt cx="8250555" cy="8250555"/>
          </a:xfrm>
        </p:grpSpPr>
        <p:sp>
          <p:nvSpPr>
            <p:cNvPr id="13" name="Freeform 13"/>
            <p:cNvSpPr/>
            <p:nvPr/>
          </p:nvSpPr>
          <p:spPr>
            <a:xfrm>
              <a:off x="0" y="0"/>
              <a:ext cx="8250555" cy="8250555"/>
            </a:xfrm>
            <a:custGeom>
              <a:avLst/>
              <a:gdLst/>
              <a:ahLst/>
              <a:cxnLst/>
              <a:rect l="l" t="t" r="r" b="b"/>
              <a:pathLst>
                <a:path w="8250555" h="8250555">
                  <a:moveTo>
                    <a:pt x="8250555" y="4125341"/>
                  </a:moveTo>
                  <a:cubicBezTo>
                    <a:pt x="8250555" y="6403594"/>
                    <a:pt x="6403594" y="8250555"/>
                    <a:pt x="4125214" y="8250555"/>
                  </a:cubicBezTo>
                  <a:cubicBezTo>
                    <a:pt x="1846835" y="8250555"/>
                    <a:pt x="0" y="6403594"/>
                    <a:pt x="0" y="4125341"/>
                  </a:cubicBezTo>
                  <a:cubicBezTo>
                    <a:pt x="0" y="1847088"/>
                    <a:pt x="1846961" y="0"/>
                    <a:pt x="4125341" y="0"/>
                  </a:cubicBezTo>
                  <a:cubicBezTo>
                    <a:pt x="6403721" y="0"/>
                    <a:pt x="8250555" y="1846961"/>
                    <a:pt x="8250555" y="4125341"/>
                  </a:cubicBezTo>
                  <a:close/>
                </a:path>
              </a:pathLst>
            </a:custGeom>
            <a:blipFill>
              <a:blip r:embed="rId12"/>
              <a:stretch>
                <a:fillRect l="-25136" r="-25136"/>
              </a:stretch>
            </a:blipFill>
          </p:spPr>
          <p:txBody>
            <a:bodyPr/>
            <a:lstStyle/>
            <a:p>
              <a:endParaRPr lang="en-GB"/>
            </a:p>
          </p:txBody>
        </p:sp>
      </p:grpSp>
      <p:pic>
        <p:nvPicPr>
          <p:cNvPr id="14" name="Picture 14"/>
          <p:cNvPicPr>
            <a:picLocks noChangeAspect="1"/>
          </p:cNvPicPr>
          <p:nvPr/>
        </p:nvPicPr>
        <p:blipFill>
          <a:blip r:embed="rId13"/>
          <a:srcRect/>
          <a:stretch>
            <a:fillRect/>
          </a:stretch>
        </p:blipFill>
        <p:spPr>
          <a:xfrm>
            <a:off x="9898991" y="6866131"/>
            <a:ext cx="3914621" cy="2192188"/>
          </a:xfrm>
          <a:prstGeom prst="rect">
            <a:avLst/>
          </a:prstGeom>
        </p:spPr>
      </p:pic>
      <p:sp>
        <p:nvSpPr>
          <p:cNvPr id="15" name="TextBox 15"/>
          <p:cNvSpPr txBox="1"/>
          <p:nvPr/>
        </p:nvSpPr>
        <p:spPr>
          <a:xfrm rot="-5400000">
            <a:off x="17220193" y="3521097"/>
            <a:ext cx="1922165" cy="213360"/>
          </a:xfrm>
          <a:prstGeom prst="rect">
            <a:avLst/>
          </a:prstGeom>
        </p:spPr>
        <p:txBody>
          <a:bodyPr lIns="0" tIns="0" rIns="0" bIns="0" rtlCol="0" anchor="t">
            <a:spAutoFit/>
          </a:bodyPr>
          <a:lstStyle/>
          <a:p>
            <a:pPr algn="ctr">
              <a:lnSpc>
                <a:spcPts val="839"/>
              </a:lnSpc>
            </a:pPr>
            <a:endParaRPr/>
          </a:p>
          <a:p>
            <a:pPr algn="ctr">
              <a:lnSpc>
                <a:spcPts val="839"/>
              </a:lnSpc>
            </a:pPr>
            <a:r>
              <a:rPr lang="en-US" sz="600" b="1">
                <a:solidFill>
                  <a:srgbClr val="FFFFFF"/>
                </a:solidFill>
                <a:latin typeface="Arimo Bold"/>
                <a:ea typeface="Arimo Bold"/>
                <a:cs typeface="Arimo Bold"/>
                <a:sym typeface="Arimo Bold"/>
              </a:rPr>
              <a:t>UN0796317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5576" y="667676"/>
            <a:ext cx="10154888" cy="1225080"/>
            <a:chOff x="0" y="0"/>
            <a:chExt cx="13539851" cy="1633440"/>
          </a:xfrm>
        </p:grpSpPr>
        <p:sp>
          <p:nvSpPr>
            <p:cNvPr id="3" name="Freeform 3"/>
            <p:cNvSpPr/>
            <p:nvPr/>
          </p:nvSpPr>
          <p:spPr>
            <a:xfrm>
              <a:off x="0" y="0"/>
              <a:ext cx="13539851" cy="1633440"/>
            </a:xfrm>
            <a:custGeom>
              <a:avLst/>
              <a:gdLst/>
              <a:ahLst/>
              <a:cxnLst/>
              <a:rect l="l" t="t" r="r" b="b"/>
              <a:pathLst>
                <a:path w="13539851" h="1633440">
                  <a:moveTo>
                    <a:pt x="0" y="0"/>
                  </a:moveTo>
                  <a:lnTo>
                    <a:pt x="13539851" y="0"/>
                  </a:lnTo>
                  <a:lnTo>
                    <a:pt x="13539851" y="1633440"/>
                  </a:lnTo>
                  <a:lnTo>
                    <a:pt x="0" y="1633440"/>
                  </a:lnTo>
                  <a:close/>
                </a:path>
              </a:pathLst>
            </a:custGeom>
            <a:solidFill>
              <a:srgbClr val="0099FF"/>
            </a:solidFill>
          </p:spPr>
          <p:txBody>
            <a:bodyPr/>
            <a:lstStyle/>
            <a:p>
              <a:endParaRPr lang="en-GB"/>
            </a:p>
          </p:txBody>
        </p:sp>
      </p:grpSp>
      <p:sp>
        <p:nvSpPr>
          <p:cNvPr id="4" name="TextBox 4"/>
          <p:cNvSpPr txBox="1"/>
          <p:nvPr/>
        </p:nvSpPr>
        <p:spPr>
          <a:xfrm>
            <a:off x="11430000" y="8953500"/>
            <a:ext cx="3297138" cy="608127"/>
          </a:xfrm>
          <a:prstGeom prst="rect">
            <a:avLst/>
          </a:prstGeom>
        </p:spPr>
        <p:txBody>
          <a:bodyPr lIns="0" tIns="0" rIns="0" bIns="0" rtlCol="0" anchor="t">
            <a:spAutoFit/>
          </a:bodyPr>
          <a:lstStyle/>
          <a:p>
            <a:pPr algn="ctr">
              <a:lnSpc>
                <a:spcPts val="2000"/>
              </a:lnSpc>
            </a:pPr>
            <a:r>
              <a:rPr lang="en-US" sz="800" b="1">
                <a:solidFill>
                  <a:srgbClr val="FFFFFF"/>
                </a:solidFill>
                <a:latin typeface="Arimo Bold"/>
                <a:ea typeface="Arimo Bold"/>
                <a:cs typeface="Arimo Bold"/>
                <a:sym typeface="Arimo Bold"/>
              </a:rPr>
              <a:t>UNICEF/UNI557589</a:t>
            </a:r>
          </a:p>
        </p:txBody>
      </p:sp>
      <p:sp>
        <p:nvSpPr>
          <p:cNvPr id="5" name="TextBox 5"/>
          <p:cNvSpPr txBox="1"/>
          <p:nvPr/>
        </p:nvSpPr>
        <p:spPr>
          <a:xfrm>
            <a:off x="276415" y="2256180"/>
            <a:ext cx="10653210" cy="8321053"/>
          </a:xfrm>
          <a:prstGeom prst="rect">
            <a:avLst/>
          </a:prstGeom>
        </p:spPr>
        <p:txBody>
          <a:bodyPr lIns="0" tIns="0" rIns="0" bIns="0" rtlCol="0" anchor="t">
            <a:spAutoFit/>
          </a:bodyPr>
          <a:lstStyle/>
          <a:p>
            <a:pPr algn="l">
              <a:lnSpc>
                <a:spcPts val="4420"/>
              </a:lnSpc>
            </a:pPr>
            <a:r>
              <a:rPr lang="en-US" sz="3600">
                <a:solidFill>
                  <a:srgbClr val="000000"/>
                </a:solidFill>
                <a:latin typeface="Montserrat"/>
                <a:ea typeface="Montserrat"/>
                <a:cs typeface="Montserrat"/>
                <a:sym typeface="Montserrat"/>
              </a:rPr>
              <a:t>International Day of Education is observed on January 24 each year. It is a day to think about how education is different for children around the world. While many children have the chance to go to school, millions still do not. </a:t>
            </a:r>
          </a:p>
          <a:p>
            <a:pPr algn="l">
              <a:lnSpc>
                <a:spcPts val="4420"/>
              </a:lnSpc>
            </a:pPr>
            <a:endParaRPr lang="en-US" sz="3600">
              <a:solidFill>
                <a:srgbClr val="000000"/>
              </a:solidFill>
              <a:latin typeface="Montserrat"/>
              <a:ea typeface="Montserrat"/>
              <a:cs typeface="Montserrat"/>
              <a:sym typeface="Montserrat"/>
            </a:endParaRPr>
          </a:p>
          <a:p>
            <a:pPr algn="l">
              <a:lnSpc>
                <a:spcPts val="4420"/>
              </a:lnSpc>
            </a:pPr>
            <a:r>
              <a:rPr lang="en-US" sz="3600">
                <a:solidFill>
                  <a:srgbClr val="000000"/>
                </a:solidFill>
                <a:latin typeface="Montserrat"/>
                <a:ea typeface="Montserrat"/>
                <a:cs typeface="Montserrat"/>
                <a:sym typeface="Montserrat"/>
              </a:rPr>
              <a:t>This day encourages us to work towards better education for all and to make sure every child can learn and grow. It is a time to celebrate the importance of education and to help make it accessible to every child. International Day of Education links to Article 28: Access to Education and Article 29: Aims of Education. </a:t>
            </a:r>
          </a:p>
          <a:p>
            <a:pPr algn="l">
              <a:lnSpc>
                <a:spcPts val="4669"/>
              </a:lnSpc>
            </a:pPr>
            <a:endParaRPr lang="en-US" sz="3600">
              <a:solidFill>
                <a:srgbClr val="000000"/>
              </a:solidFill>
              <a:latin typeface="Montserrat"/>
              <a:ea typeface="Montserrat"/>
              <a:cs typeface="Montserrat"/>
              <a:sym typeface="Montserrat"/>
            </a:endParaRPr>
          </a:p>
        </p:txBody>
      </p:sp>
      <p:grpSp>
        <p:nvGrpSpPr>
          <p:cNvPr id="6" name="Group 6"/>
          <p:cNvGrpSpPr/>
          <p:nvPr/>
        </p:nvGrpSpPr>
        <p:grpSpPr>
          <a:xfrm>
            <a:off x="11430000" y="-110277"/>
            <a:ext cx="6927186" cy="10397277"/>
            <a:chOff x="0" y="0"/>
            <a:chExt cx="9236248" cy="13863036"/>
          </a:xfrm>
        </p:grpSpPr>
        <p:sp>
          <p:nvSpPr>
            <p:cNvPr id="7" name="Freeform 7"/>
            <p:cNvSpPr/>
            <p:nvPr/>
          </p:nvSpPr>
          <p:spPr>
            <a:xfrm>
              <a:off x="0" y="0"/>
              <a:ext cx="9236202" cy="13863065"/>
            </a:xfrm>
            <a:custGeom>
              <a:avLst/>
              <a:gdLst/>
              <a:ahLst/>
              <a:cxnLst/>
              <a:rect l="l" t="t" r="r" b="b"/>
              <a:pathLst>
                <a:path w="9236202" h="13863065">
                  <a:moveTo>
                    <a:pt x="0" y="0"/>
                  </a:moveTo>
                  <a:lnTo>
                    <a:pt x="9236202" y="0"/>
                  </a:lnTo>
                  <a:lnTo>
                    <a:pt x="9236202" y="13863065"/>
                  </a:lnTo>
                  <a:lnTo>
                    <a:pt x="0" y="13863065"/>
                  </a:lnTo>
                  <a:lnTo>
                    <a:pt x="0" y="0"/>
                  </a:lnTo>
                  <a:close/>
                </a:path>
              </a:pathLst>
            </a:custGeom>
            <a:blipFill>
              <a:blip r:embed="rId3"/>
              <a:stretch>
                <a:fillRect l="-62776" r="-62776"/>
              </a:stretch>
            </a:blipFill>
          </p:spPr>
          <p:txBody>
            <a:bodyPr/>
            <a:lstStyle/>
            <a:p>
              <a:endParaRPr lang="en-GB"/>
            </a:p>
          </p:txBody>
        </p:sp>
      </p:grpSp>
      <p:sp>
        <p:nvSpPr>
          <p:cNvPr id="8" name="TextBox 8"/>
          <p:cNvSpPr txBox="1"/>
          <p:nvPr/>
        </p:nvSpPr>
        <p:spPr>
          <a:xfrm>
            <a:off x="525576" y="914400"/>
            <a:ext cx="10053296" cy="656844"/>
          </a:xfrm>
          <a:prstGeom prst="rect">
            <a:avLst/>
          </a:prstGeom>
        </p:spPr>
        <p:txBody>
          <a:bodyPr lIns="0" tIns="0" rIns="0" bIns="0" rtlCol="0" anchor="t">
            <a:spAutoFit/>
          </a:bodyPr>
          <a:lstStyle/>
          <a:p>
            <a:pPr algn="ctr">
              <a:lnSpc>
                <a:spcPts val="5598"/>
              </a:lnSpc>
            </a:pPr>
            <a:r>
              <a:rPr lang="en-US" sz="3600" b="1">
                <a:solidFill>
                  <a:srgbClr val="FFFFFF"/>
                </a:solidFill>
                <a:latin typeface="Montserrat Bold"/>
                <a:ea typeface="Montserrat Bold"/>
                <a:cs typeface="Montserrat Bold"/>
                <a:sym typeface="Montserrat Bold"/>
              </a:rPr>
              <a:t>INTERNATIONAL DAY OF EDUCATION</a:t>
            </a:r>
          </a:p>
        </p:txBody>
      </p:sp>
      <p:sp>
        <p:nvSpPr>
          <p:cNvPr id="9" name="Freeform 9"/>
          <p:cNvSpPr/>
          <p:nvPr/>
        </p:nvSpPr>
        <p:spPr>
          <a:xfrm>
            <a:off x="10162129" y="667676"/>
            <a:ext cx="1267871" cy="1225080"/>
          </a:xfrm>
          <a:custGeom>
            <a:avLst/>
            <a:gdLst/>
            <a:ahLst/>
            <a:cxnLst/>
            <a:rect l="l" t="t" r="r" b="b"/>
            <a:pathLst>
              <a:path w="1267871" h="1225080">
                <a:moveTo>
                  <a:pt x="0" y="0"/>
                </a:moveTo>
                <a:lnTo>
                  <a:pt x="1267871" y="0"/>
                </a:lnTo>
                <a:lnTo>
                  <a:pt x="1267871" y="1225080"/>
                </a:lnTo>
                <a:lnTo>
                  <a:pt x="0" y="1225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4849697">
            <a:off x="-759302" y="-228610"/>
            <a:ext cx="2010414" cy="1947589"/>
          </a:xfrm>
          <a:custGeom>
            <a:avLst/>
            <a:gdLst/>
            <a:ahLst/>
            <a:cxnLst/>
            <a:rect l="l" t="t" r="r" b="b"/>
            <a:pathLst>
              <a:path w="2010414" h="1947589">
                <a:moveTo>
                  <a:pt x="0" y="0"/>
                </a:moveTo>
                <a:lnTo>
                  <a:pt x="2010414" y="0"/>
                </a:lnTo>
                <a:lnTo>
                  <a:pt x="2010414" y="1947588"/>
                </a:lnTo>
                <a:lnTo>
                  <a:pt x="0" y="1947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17700270" y="10168466"/>
            <a:ext cx="587730" cy="118534"/>
          </a:xfrm>
          <a:prstGeom prst="rect">
            <a:avLst/>
          </a:prstGeom>
        </p:spPr>
        <p:txBody>
          <a:bodyPr lIns="0" tIns="0" rIns="0" bIns="0" rtlCol="0" anchor="t">
            <a:spAutoFit/>
          </a:bodyPr>
          <a:lstStyle/>
          <a:p>
            <a:pPr algn="ctr">
              <a:lnSpc>
                <a:spcPts val="960"/>
              </a:lnSpc>
              <a:spcBef>
                <a:spcPct val="0"/>
              </a:spcBef>
            </a:pPr>
            <a:r>
              <a:rPr lang="en-US" sz="800" b="1">
                <a:solidFill>
                  <a:srgbClr val="FFFFFF"/>
                </a:solidFill>
                <a:latin typeface="Montserrat Bold"/>
                <a:ea typeface="Montserrat Bold"/>
                <a:cs typeface="Montserrat Bold"/>
                <a:sym typeface="Montserrat Bold"/>
              </a:rPr>
              <a:t>UNI568442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8135170" y="8783007"/>
            <a:ext cx="1901174" cy="475293"/>
          </a:xfrm>
          <a:custGeom>
            <a:avLst/>
            <a:gdLst/>
            <a:ahLst/>
            <a:cxnLst/>
            <a:rect l="l" t="t" r="r" b="b"/>
            <a:pathLst>
              <a:path w="1901174" h="475293">
                <a:moveTo>
                  <a:pt x="0" y="0"/>
                </a:moveTo>
                <a:lnTo>
                  <a:pt x="1901174" y="0"/>
                </a:lnTo>
                <a:lnTo>
                  <a:pt x="1901174" y="475293"/>
                </a:lnTo>
                <a:lnTo>
                  <a:pt x="0" y="475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a:stretch>
            </a:blipFill>
          </p:spPr>
          <p:txBody>
            <a:bodyPr/>
            <a:lstStyle/>
            <a:p>
              <a:endParaRPr lang="en-GB"/>
            </a:p>
          </p:txBody>
        </p:sp>
      </p:grpSp>
      <p:grpSp>
        <p:nvGrpSpPr>
          <p:cNvPr id="8" name="Group 8"/>
          <p:cNvGrpSpPr/>
          <p:nvPr/>
        </p:nvGrpSpPr>
        <p:grpSpPr>
          <a:xfrm>
            <a:off x="3893314" y="381505"/>
            <a:ext cx="10631234" cy="1561932"/>
            <a:chOff x="0" y="0"/>
            <a:chExt cx="14174978" cy="2082576"/>
          </a:xfrm>
        </p:grpSpPr>
        <p:sp>
          <p:nvSpPr>
            <p:cNvPr id="9" name="Freeform 9"/>
            <p:cNvSpPr/>
            <p:nvPr/>
          </p:nvSpPr>
          <p:spPr>
            <a:xfrm>
              <a:off x="0" y="0"/>
              <a:ext cx="14174978" cy="2082546"/>
            </a:xfrm>
            <a:custGeom>
              <a:avLst/>
              <a:gdLst/>
              <a:ahLst/>
              <a:cxnLst/>
              <a:rect l="l" t="t" r="r" b="b"/>
              <a:pathLst>
                <a:path w="14174978" h="2082546">
                  <a:moveTo>
                    <a:pt x="0" y="0"/>
                  </a:moveTo>
                  <a:lnTo>
                    <a:pt x="14174978" y="0"/>
                  </a:lnTo>
                  <a:lnTo>
                    <a:pt x="14174978" y="2082546"/>
                  </a:lnTo>
                  <a:lnTo>
                    <a:pt x="0" y="2082546"/>
                  </a:lnTo>
                  <a:close/>
                </a:path>
              </a:pathLst>
            </a:custGeom>
            <a:solidFill>
              <a:srgbClr val="0099FF"/>
            </a:solidFill>
          </p:spPr>
          <p:txBody>
            <a:bodyPr/>
            <a:lstStyle/>
            <a:p>
              <a:endParaRPr lang="en-GB"/>
            </a:p>
          </p:txBody>
        </p:sp>
      </p:grpSp>
      <p:sp>
        <p:nvSpPr>
          <p:cNvPr id="10" name="Freeform 10"/>
          <p:cNvSpPr/>
          <p:nvPr/>
        </p:nvSpPr>
        <p:spPr>
          <a:xfrm>
            <a:off x="2223862" y="2371146"/>
            <a:ext cx="4513344" cy="6018853"/>
          </a:xfrm>
          <a:custGeom>
            <a:avLst/>
            <a:gdLst/>
            <a:ahLst/>
            <a:cxnLst/>
            <a:rect l="l" t="t" r="r" b="b"/>
            <a:pathLst>
              <a:path w="4513344" h="6018853">
                <a:moveTo>
                  <a:pt x="0" y="0"/>
                </a:moveTo>
                <a:lnTo>
                  <a:pt x="4513344" y="0"/>
                </a:lnTo>
                <a:lnTo>
                  <a:pt x="4513344" y="6018853"/>
                </a:lnTo>
                <a:lnTo>
                  <a:pt x="0" y="6018853"/>
                </a:lnTo>
                <a:lnTo>
                  <a:pt x="0" y="0"/>
                </a:lnTo>
                <a:close/>
              </a:path>
            </a:pathLst>
          </a:custGeom>
          <a:blipFill>
            <a:blip r:embed="rId10"/>
            <a:stretch>
              <a:fillRect/>
            </a:stretch>
          </a:blipFill>
        </p:spPr>
        <p:txBody>
          <a:bodyPr/>
          <a:lstStyle/>
          <a:p>
            <a:endParaRPr lang="en-GB"/>
          </a:p>
        </p:txBody>
      </p:sp>
      <p:sp>
        <p:nvSpPr>
          <p:cNvPr id="11" name="Freeform 11"/>
          <p:cNvSpPr/>
          <p:nvPr/>
        </p:nvSpPr>
        <p:spPr>
          <a:xfrm>
            <a:off x="10584412" y="2371146"/>
            <a:ext cx="4513344" cy="6018853"/>
          </a:xfrm>
          <a:custGeom>
            <a:avLst/>
            <a:gdLst/>
            <a:ahLst/>
            <a:cxnLst/>
            <a:rect l="l" t="t" r="r" b="b"/>
            <a:pathLst>
              <a:path w="4513344" h="6018853">
                <a:moveTo>
                  <a:pt x="0" y="0"/>
                </a:moveTo>
                <a:lnTo>
                  <a:pt x="4513344" y="0"/>
                </a:lnTo>
                <a:lnTo>
                  <a:pt x="4513344" y="6018853"/>
                </a:lnTo>
                <a:lnTo>
                  <a:pt x="0" y="6018853"/>
                </a:lnTo>
                <a:lnTo>
                  <a:pt x="0" y="0"/>
                </a:lnTo>
                <a:close/>
              </a:path>
            </a:pathLst>
          </a:custGeom>
          <a:blipFill>
            <a:blip r:embed="rId11"/>
            <a:stretch>
              <a:fillRect/>
            </a:stretch>
          </a:blipFill>
        </p:spPr>
        <p:txBody>
          <a:bodyPr/>
          <a:lstStyle/>
          <a:p>
            <a:endParaRPr lang="en-GB"/>
          </a:p>
        </p:txBody>
      </p:sp>
      <p:sp>
        <p:nvSpPr>
          <p:cNvPr id="12" name="TextBox 12"/>
          <p:cNvSpPr txBox="1"/>
          <p:nvPr/>
        </p:nvSpPr>
        <p:spPr>
          <a:xfrm>
            <a:off x="4480534" y="648121"/>
            <a:ext cx="9456794" cy="1028700"/>
          </a:xfrm>
          <a:prstGeom prst="rect">
            <a:avLst/>
          </a:prstGeom>
        </p:spPr>
        <p:txBody>
          <a:bodyPr lIns="0" tIns="0" rIns="0" bIns="0" rtlCol="0" anchor="t">
            <a:spAutoFit/>
          </a:bodyPr>
          <a:lstStyle/>
          <a:p>
            <a:pPr algn="ctr">
              <a:lnSpc>
                <a:spcPts val="4080"/>
              </a:lnSpc>
            </a:pPr>
            <a:r>
              <a:rPr lang="en-US" sz="3400" b="1">
                <a:solidFill>
                  <a:srgbClr val="FFFFFF"/>
                </a:solidFill>
                <a:latin typeface="Montserrat Bold"/>
                <a:ea typeface="Montserrat Bold"/>
                <a:cs typeface="Montserrat Bold"/>
                <a:sym typeface="Montserrat Bold"/>
              </a:rPr>
              <a:t>INTERNATIONAL DAY OF EDUCATION AND THE CRC</a:t>
            </a:r>
          </a:p>
        </p:txBody>
      </p:sp>
      <p:sp>
        <p:nvSpPr>
          <p:cNvPr id="13" name="Freeform 13"/>
          <p:cNvSpPr/>
          <p:nvPr/>
        </p:nvSpPr>
        <p:spPr>
          <a:xfrm rot="-5836958">
            <a:off x="-358437" y="-114697"/>
            <a:ext cx="2307616" cy="2235503"/>
          </a:xfrm>
          <a:custGeom>
            <a:avLst/>
            <a:gdLst/>
            <a:ahLst/>
            <a:cxnLst/>
            <a:rect l="l" t="t" r="r" b="b"/>
            <a:pathLst>
              <a:path w="2307616" h="2235503">
                <a:moveTo>
                  <a:pt x="0" y="0"/>
                </a:moveTo>
                <a:lnTo>
                  <a:pt x="2307616" y="0"/>
                </a:lnTo>
                <a:lnTo>
                  <a:pt x="2307616" y="2235503"/>
                </a:lnTo>
                <a:lnTo>
                  <a:pt x="0" y="22355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994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0861249" y="8055187"/>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9110603" y="943356"/>
            <a:ext cx="8639270" cy="1518905"/>
            <a:chOff x="0" y="0"/>
            <a:chExt cx="11519027" cy="2025206"/>
          </a:xfrm>
        </p:grpSpPr>
        <p:sp>
          <p:nvSpPr>
            <p:cNvPr id="5" name="Freeform 5"/>
            <p:cNvSpPr/>
            <p:nvPr/>
          </p:nvSpPr>
          <p:spPr>
            <a:xfrm>
              <a:off x="0" y="0"/>
              <a:ext cx="11519027" cy="2025269"/>
            </a:xfrm>
            <a:custGeom>
              <a:avLst/>
              <a:gdLst/>
              <a:ahLst/>
              <a:cxnLst/>
              <a:rect l="l" t="t" r="r" b="b"/>
              <a:pathLst>
                <a:path w="11519027" h="2025269">
                  <a:moveTo>
                    <a:pt x="0" y="0"/>
                  </a:moveTo>
                  <a:lnTo>
                    <a:pt x="11519027" y="0"/>
                  </a:lnTo>
                  <a:lnTo>
                    <a:pt x="11519027" y="2025269"/>
                  </a:lnTo>
                  <a:lnTo>
                    <a:pt x="0" y="2025269"/>
                  </a:lnTo>
                  <a:close/>
                </a:path>
              </a:pathLst>
            </a:custGeom>
            <a:solidFill>
              <a:srgbClr val="0099FF"/>
            </a:solidFill>
          </p:spPr>
          <p:txBody>
            <a:bodyPr/>
            <a:lstStyle/>
            <a:p>
              <a:endParaRPr lang="en-GB"/>
            </a:p>
          </p:txBody>
        </p:sp>
      </p:grpSp>
      <p:sp>
        <p:nvSpPr>
          <p:cNvPr id="6" name="Freeform 6"/>
          <p:cNvSpPr/>
          <p:nvPr/>
        </p:nvSpPr>
        <p:spPr>
          <a:xfrm>
            <a:off x="16744950" y="8430338"/>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5094726" y="-441778"/>
            <a:ext cx="13548105" cy="10728778"/>
            <a:chOff x="0" y="0"/>
            <a:chExt cx="18064140" cy="14305037"/>
          </a:xfrm>
        </p:grpSpPr>
        <p:sp>
          <p:nvSpPr>
            <p:cNvPr id="8" name="Freeform 8"/>
            <p:cNvSpPr/>
            <p:nvPr/>
          </p:nvSpPr>
          <p:spPr>
            <a:xfrm>
              <a:off x="0" y="0"/>
              <a:ext cx="18064099" cy="14305026"/>
            </a:xfrm>
            <a:custGeom>
              <a:avLst/>
              <a:gdLst/>
              <a:ahLst/>
              <a:cxnLst/>
              <a:rect l="l" t="t" r="r" b="b"/>
              <a:pathLst>
                <a:path w="18064099" h="14305026">
                  <a:moveTo>
                    <a:pt x="0" y="0"/>
                  </a:moveTo>
                  <a:lnTo>
                    <a:pt x="18064099" y="0"/>
                  </a:lnTo>
                  <a:lnTo>
                    <a:pt x="18064099" y="14305026"/>
                  </a:lnTo>
                  <a:lnTo>
                    <a:pt x="0" y="14305026"/>
                  </a:lnTo>
                  <a:lnTo>
                    <a:pt x="0" y="0"/>
                  </a:lnTo>
                  <a:close/>
                </a:path>
              </a:pathLst>
            </a:custGeom>
            <a:blipFill>
              <a:blip r:embed="rId7"/>
              <a:stretch>
                <a:fillRect l="-5692" r="-13309"/>
              </a:stretch>
            </a:blipFill>
          </p:spPr>
          <p:txBody>
            <a:bodyPr/>
            <a:lstStyle/>
            <a:p>
              <a:endParaRPr lang="en-GB"/>
            </a:p>
          </p:txBody>
        </p:sp>
      </p:grpSp>
      <p:sp>
        <p:nvSpPr>
          <p:cNvPr id="9" name="TextBox 9"/>
          <p:cNvSpPr txBox="1"/>
          <p:nvPr/>
        </p:nvSpPr>
        <p:spPr>
          <a:xfrm>
            <a:off x="9110603" y="1030366"/>
            <a:ext cx="8537638" cy="1744919"/>
          </a:xfrm>
          <a:prstGeom prst="rect">
            <a:avLst/>
          </a:prstGeom>
        </p:spPr>
        <p:txBody>
          <a:bodyPr lIns="0" tIns="0" rIns="0" bIns="0" rtlCol="0" anchor="t">
            <a:spAutoFit/>
          </a:bodyPr>
          <a:lstStyle/>
          <a:p>
            <a:pPr algn="ctr">
              <a:lnSpc>
                <a:spcPts val="4758"/>
              </a:lnSpc>
            </a:pPr>
            <a:r>
              <a:rPr lang="en-US" sz="3399" b="1">
                <a:solidFill>
                  <a:srgbClr val="FFFFFF"/>
                </a:solidFill>
                <a:latin typeface="Montserrat Bold"/>
                <a:ea typeface="Montserrat Bold"/>
                <a:cs typeface="Montserrat Bold"/>
                <a:sym typeface="Montserrat Bold"/>
              </a:rPr>
              <a:t>Why is education is so important for children and young people? </a:t>
            </a:r>
          </a:p>
          <a:p>
            <a:pPr algn="ctr">
              <a:lnSpc>
                <a:spcPts val="4479"/>
              </a:lnSpc>
            </a:pPr>
            <a:endParaRPr lang="en-US" sz="3399" b="1">
              <a:solidFill>
                <a:srgbClr val="FFFFFF"/>
              </a:solidFill>
              <a:latin typeface="Montserrat Bold"/>
              <a:ea typeface="Montserrat Bold"/>
              <a:cs typeface="Montserrat Bold"/>
              <a:sym typeface="Montserrat Bold"/>
            </a:endParaRPr>
          </a:p>
        </p:txBody>
      </p:sp>
      <p:sp>
        <p:nvSpPr>
          <p:cNvPr id="10" name="TextBox 10"/>
          <p:cNvSpPr txBox="1"/>
          <p:nvPr/>
        </p:nvSpPr>
        <p:spPr>
          <a:xfrm rot="-5400000">
            <a:off x="-1083770" y="5881318"/>
            <a:ext cx="2232521" cy="118110"/>
          </a:xfrm>
          <a:prstGeom prst="rect">
            <a:avLst/>
          </a:prstGeom>
        </p:spPr>
        <p:txBody>
          <a:bodyPr lIns="0" tIns="0" rIns="0" bIns="0" rtlCol="0" anchor="t">
            <a:spAutoFit/>
          </a:bodyPr>
          <a:lstStyle/>
          <a:p>
            <a:pPr algn="ctr">
              <a:lnSpc>
                <a:spcPts val="1000"/>
              </a:lnSpc>
            </a:pPr>
            <a:r>
              <a:rPr lang="en-US" sz="400">
                <a:solidFill>
                  <a:srgbClr val="FFFFFF"/>
                </a:solidFill>
                <a:latin typeface="Montserrat"/>
                <a:ea typeface="Montserrat"/>
                <a:cs typeface="Montserrat"/>
                <a:sym typeface="Montserrat"/>
              </a:rPr>
              <a:t>UNI528220</a:t>
            </a:r>
          </a:p>
        </p:txBody>
      </p:sp>
      <p:sp>
        <p:nvSpPr>
          <p:cNvPr id="11" name="TextBox 11"/>
          <p:cNvSpPr txBox="1"/>
          <p:nvPr/>
        </p:nvSpPr>
        <p:spPr>
          <a:xfrm>
            <a:off x="9219703" y="3182349"/>
            <a:ext cx="8039597" cy="2423760"/>
          </a:xfrm>
          <a:prstGeom prst="rect">
            <a:avLst/>
          </a:prstGeom>
        </p:spPr>
        <p:txBody>
          <a:bodyPr lIns="0" tIns="0" rIns="0" bIns="0" rtlCol="0" anchor="t">
            <a:spAutoFit/>
          </a:bodyPr>
          <a:lstStyle/>
          <a:p>
            <a:pPr algn="ctr">
              <a:lnSpc>
                <a:spcPts val="4699"/>
              </a:lnSpc>
            </a:pPr>
            <a:r>
              <a:rPr lang="en-US" sz="3356" b="1">
                <a:solidFill>
                  <a:srgbClr val="0099FF"/>
                </a:solidFill>
                <a:latin typeface="Montserrat Bold"/>
                <a:ea typeface="Montserrat Bold"/>
                <a:cs typeface="Montserrat Bold"/>
                <a:sym typeface="Montserrat Bold"/>
              </a:rPr>
              <a:t>Write down your ideas on a piece of paper. If you feel comfortable. Share with your class during discussion time. </a:t>
            </a:r>
          </a:p>
        </p:txBody>
      </p:sp>
      <p:grpSp>
        <p:nvGrpSpPr>
          <p:cNvPr id="12" name="Group 12"/>
          <p:cNvGrpSpPr/>
          <p:nvPr/>
        </p:nvGrpSpPr>
        <p:grpSpPr>
          <a:xfrm>
            <a:off x="11477131" y="5940373"/>
            <a:ext cx="3906213" cy="3414477"/>
            <a:chOff x="0" y="0"/>
            <a:chExt cx="5208284" cy="4552636"/>
          </a:xfrm>
        </p:grpSpPr>
        <p:sp>
          <p:nvSpPr>
            <p:cNvPr id="13" name="Freeform 13"/>
            <p:cNvSpPr/>
            <p:nvPr/>
          </p:nvSpPr>
          <p:spPr>
            <a:xfrm>
              <a:off x="0" y="0"/>
              <a:ext cx="5208270" cy="4552696"/>
            </a:xfrm>
            <a:custGeom>
              <a:avLst/>
              <a:gdLst/>
              <a:ahLst/>
              <a:cxnLst/>
              <a:rect l="l" t="t" r="r" b="b"/>
              <a:pathLst>
                <a:path w="5208270" h="4552696">
                  <a:moveTo>
                    <a:pt x="0" y="0"/>
                  </a:moveTo>
                  <a:lnTo>
                    <a:pt x="5208270" y="0"/>
                  </a:lnTo>
                  <a:lnTo>
                    <a:pt x="5208270" y="4552696"/>
                  </a:lnTo>
                  <a:lnTo>
                    <a:pt x="0" y="4552696"/>
                  </a:lnTo>
                  <a:lnTo>
                    <a:pt x="0" y="0"/>
                  </a:lnTo>
                  <a:close/>
                </a:path>
              </a:pathLst>
            </a:custGeom>
            <a:blipFill>
              <a:blip r:embed="rId8"/>
              <a:stretch>
                <a:fillRect t="-528" b="-527"/>
              </a:stretch>
            </a:blipFill>
          </p:spPr>
          <p:txBody>
            <a:bodyPr/>
            <a:lstStyle/>
            <a:p>
              <a:endParaRPr lang="en-GB"/>
            </a:p>
          </p:txBody>
        </p:sp>
      </p:grpSp>
      <p:sp>
        <p:nvSpPr>
          <p:cNvPr id="14" name="TextBox 14"/>
          <p:cNvSpPr txBox="1"/>
          <p:nvPr/>
        </p:nvSpPr>
        <p:spPr>
          <a:xfrm>
            <a:off x="30585" y="10188575"/>
            <a:ext cx="439077" cy="98425"/>
          </a:xfrm>
          <a:prstGeom prst="rect">
            <a:avLst/>
          </a:prstGeom>
        </p:spPr>
        <p:txBody>
          <a:bodyPr lIns="0" tIns="0" rIns="0" bIns="0" rtlCol="0" anchor="t">
            <a:spAutoFit/>
          </a:bodyPr>
          <a:lstStyle/>
          <a:p>
            <a:pPr algn="ctr">
              <a:lnSpc>
                <a:spcPts val="720"/>
              </a:lnSpc>
              <a:spcBef>
                <a:spcPct val="0"/>
              </a:spcBef>
            </a:pPr>
            <a:r>
              <a:rPr lang="en-US" sz="600" b="1">
                <a:solidFill>
                  <a:srgbClr val="FFFFFF"/>
                </a:solidFill>
                <a:latin typeface="Montserrat Bold"/>
                <a:ea typeface="Montserrat Bold"/>
                <a:cs typeface="Montserrat Bold"/>
                <a:sym typeface="Montserrat Bold"/>
              </a:rPr>
              <a:t>UNI568746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0" y="0"/>
            <a:ext cx="9659946" cy="1271650"/>
            <a:chOff x="0" y="0"/>
            <a:chExt cx="12879928" cy="1695534"/>
          </a:xfrm>
        </p:grpSpPr>
        <p:sp>
          <p:nvSpPr>
            <p:cNvPr id="5" name="Freeform 5"/>
            <p:cNvSpPr/>
            <p:nvPr/>
          </p:nvSpPr>
          <p:spPr>
            <a:xfrm>
              <a:off x="0" y="0"/>
              <a:ext cx="12879929" cy="1695534"/>
            </a:xfrm>
            <a:custGeom>
              <a:avLst/>
              <a:gdLst/>
              <a:ahLst/>
              <a:cxnLst/>
              <a:rect l="l" t="t" r="r" b="b"/>
              <a:pathLst>
                <a:path w="12879929" h="1695534">
                  <a:moveTo>
                    <a:pt x="0" y="0"/>
                  </a:moveTo>
                  <a:lnTo>
                    <a:pt x="12879929" y="0"/>
                  </a:lnTo>
                  <a:lnTo>
                    <a:pt x="12879929" y="1695534"/>
                  </a:lnTo>
                  <a:lnTo>
                    <a:pt x="0" y="1695534"/>
                  </a:lnTo>
                  <a:close/>
                </a:path>
              </a:pathLst>
            </a:custGeom>
            <a:solidFill>
              <a:srgbClr val="0099FF"/>
            </a:solidFill>
          </p:spPr>
          <p:txBody>
            <a:bodyPr/>
            <a:lstStyle/>
            <a:p>
              <a:endParaRPr lang="en-GB"/>
            </a:p>
          </p:txBody>
        </p:sp>
      </p:grpSp>
      <p:grpSp>
        <p:nvGrpSpPr>
          <p:cNvPr id="6" name="Group 6"/>
          <p:cNvGrpSpPr/>
          <p:nvPr/>
        </p:nvGrpSpPr>
        <p:grpSpPr>
          <a:xfrm>
            <a:off x="14751604" y="9018988"/>
            <a:ext cx="3368326" cy="1290637"/>
            <a:chOff x="0" y="0"/>
            <a:chExt cx="4491101" cy="1720850"/>
          </a:xfrm>
        </p:grpSpPr>
        <p:sp>
          <p:nvSpPr>
            <p:cNvPr id="7" name="Freeform 7"/>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5"/>
              <a:stretch>
                <a:fillRect l="-1" r="-1"/>
              </a:stretch>
            </a:blipFill>
          </p:spPr>
          <p:txBody>
            <a:bodyPr/>
            <a:lstStyle/>
            <a:p>
              <a:endParaRPr lang="en-GB"/>
            </a:p>
          </p:txBody>
        </p:sp>
      </p:grpSp>
      <p:grpSp>
        <p:nvGrpSpPr>
          <p:cNvPr id="8" name="Group 8"/>
          <p:cNvGrpSpPr/>
          <p:nvPr/>
        </p:nvGrpSpPr>
        <p:grpSpPr>
          <a:xfrm rot="71640">
            <a:off x="11333152" y="548506"/>
            <a:ext cx="5532978" cy="1569339"/>
            <a:chOff x="0" y="0"/>
            <a:chExt cx="7377303" cy="2092452"/>
          </a:xfrm>
        </p:grpSpPr>
        <p:sp>
          <p:nvSpPr>
            <p:cNvPr id="9" name="Freeform 9"/>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6"/>
              <a:stretch>
                <a:fillRect/>
              </a:stretch>
            </a:blipFill>
          </p:spPr>
          <p:txBody>
            <a:bodyPr/>
            <a:lstStyle/>
            <a:p>
              <a:endParaRPr lang="en-GB"/>
            </a:p>
          </p:txBody>
        </p:sp>
      </p:grpSp>
      <p:sp>
        <p:nvSpPr>
          <p:cNvPr id="10" name="TextBox 10"/>
          <p:cNvSpPr txBox="1"/>
          <p:nvPr/>
        </p:nvSpPr>
        <p:spPr>
          <a:xfrm>
            <a:off x="0" y="58683"/>
            <a:ext cx="9318935" cy="1144998"/>
          </a:xfrm>
          <a:prstGeom prst="rect">
            <a:avLst/>
          </a:prstGeom>
        </p:spPr>
        <p:txBody>
          <a:bodyPr lIns="0" tIns="0" rIns="0" bIns="0" rtlCol="0" anchor="t">
            <a:spAutoFit/>
          </a:bodyPr>
          <a:lstStyle/>
          <a:p>
            <a:pPr algn="ctr">
              <a:lnSpc>
                <a:spcPts val="4618"/>
              </a:lnSpc>
            </a:pPr>
            <a:r>
              <a:rPr lang="en-US" sz="3299" b="1">
                <a:solidFill>
                  <a:srgbClr val="FFFFFF"/>
                </a:solidFill>
                <a:latin typeface="Montserrat Bold"/>
                <a:ea typeface="Montserrat Bold"/>
                <a:cs typeface="Montserrat Bold"/>
                <a:sym typeface="Montserrat Bold"/>
              </a:rPr>
              <a:t>EXPLORING INTERNATIONAL DAY OF EDUCATION</a:t>
            </a:r>
          </a:p>
        </p:txBody>
      </p:sp>
      <p:sp>
        <p:nvSpPr>
          <p:cNvPr id="11" name="TextBox 11"/>
          <p:cNvSpPr txBox="1"/>
          <p:nvPr/>
        </p:nvSpPr>
        <p:spPr>
          <a:xfrm>
            <a:off x="257984" y="1266501"/>
            <a:ext cx="20970694" cy="8783612"/>
          </a:xfrm>
          <a:prstGeom prst="rect">
            <a:avLst/>
          </a:prstGeom>
        </p:spPr>
        <p:txBody>
          <a:bodyPr lIns="0" tIns="0" rIns="0" bIns="0" rtlCol="0" anchor="t">
            <a:spAutoFit/>
          </a:bodyPr>
          <a:lstStyle/>
          <a:p>
            <a:pPr algn="l">
              <a:lnSpc>
                <a:spcPts val="5036"/>
              </a:lnSpc>
            </a:pPr>
            <a:r>
              <a:rPr lang="en-US" sz="3600" b="1">
                <a:solidFill>
                  <a:srgbClr val="0099FF"/>
                </a:solidFill>
                <a:latin typeface="Montserrat Bold"/>
                <a:ea typeface="Montserrat Bold"/>
                <a:cs typeface="Montserrat Bold"/>
                <a:sym typeface="Montserrat Bold"/>
              </a:rPr>
              <a:t>Did you think of these? </a:t>
            </a:r>
          </a:p>
          <a:p>
            <a:pPr algn="l">
              <a:lnSpc>
                <a:spcPts val="2099"/>
              </a:lnSpc>
            </a:pPr>
            <a:endParaRPr lang="en-US" sz="3600" b="1">
              <a:solidFill>
                <a:srgbClr val="0099FF"/>
              </a:solidFill>
              <a:latin typeface="Montserrat Bold"/>
              <a:ea typeface="Montserrat Bold"/>
              <a:cs typeface="Montserrat Bold"/>
              <a:sym typeface="Montserrat Bold"/>
            </a:endParaRP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It gives you skills to improve things and help people.</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It helps you form opinions and views about things.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You are taught how to stay safe and healthy.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You learn how to respect other people’s ideas and get on with other people.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You can learn about rights and why they matter.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It helps you to get a job you enjoy and earn money in the future.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You explore different opinions and can make informed choices.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Education helps you to have more opportunities in life.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You learn about things that are important for the world like the environment.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You find out about different cultures and people’s beliefs.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It helps you grow up to be responsible adults.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Learning is fun, and you can make friends and meet new people. </a:t>
            </a:r>
          </a:p>
          <a:p>
            <a:pPr marL="518162" lvl="1" indent="-259081" algn="l">
              <a:lnSpc>
                <a:spcPts val="4255"/>
              </a:lnSpc>
              <a:buFont typeface="Arial"/>
              <a:buChar char="•"/>
            </a:pPr>
            <a:r>
              <a:rPr lang="en-US" sz="2400">
                <a:solidFill>
                  <a:srgbClr val="000000"/>
                </a:solidFill>
                <a:latin typeface="Montserrat"/>
                <a:ea typeface="Montserrat"/>
                <a:cs typeface="Montserrat"/>
                <a:sym typeface="Montserrat"/>
              </a:rPr>
              <a:t>Learning is something you will do for your whole life. </a:t>
            </a:r>
          </a:p>
          <a:p>
            <a:pPr algn="l">
              <a:lnSpc>
                <a:spcPts val="2482"/>
              </a:lnSpc>
            </a:pPr>
            <a:endParaRPr lang="en-US" sz="2400">
              <a:solidFill>
                <a:srgbClr val="000000"/>
              </a:solidFill>
              <a:latin typeface="Montserrat"/>
              <a:ea typeface="Montserrat"/>
              <a:cs typeface="Montserrat"/>
              <a:sym typeface="Montserrat"/>
            </a:endParaRPr>
          </a:p>
          <a:p>
            <a:pPr algn="l">
              <a:lnSpc>
                <a:spcPts val="5319"/>
              </a:lnSpc>
            </a:pPr>
            <a:r>
              <a:rPr lang="en-US" sz="3800" b="1">
                <a:solidFill>
                  <a:srgbClr val="0099FF"/>
                </a:solidFill>
                <a:latin typeface="Montserrat Bold"/>
                <a:ea typeface="Montserrat Bold"/>
                <a:cs typeface="Montserrat Bold"/>
                <a:sym typeface="Montserrat Bold"/>
              </a:rPr>
              <a:t>What else did you think of?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grpSp>
        <p:nvGrpSpPr>
          <p:cNvPr id="8" name="Group 8"/>
          <p:cNvGrpSpPr/>
          <p:nvPr/>
        </p:nvGrpSpPr>
        <p:grpSpPr>
          <a:xfrm>
            <a:off x="12088636" y="759584"/>
            <a:ext cx="4981861" cy="6191440"/>
            <a:chOff x="0" y="0"/>
            <a:chExt cx="6642481" cy="8255254"/>
          </a:xfrm>
        </p:grpSpPr>
        <p:sp>
          <p:nvSpPr>
            <p:cNvPr id="9" name="Freeform 9"/>
            <p:cNvSpPr/>
            <p:nvPr/>
          </p:nvSpPr>
          <p:spPr>
            <a:xfrm>
              <a:off x="0" y="0"/>
              <a:ext cx="6642481" cy="8255254"/>
            </a:xfrm>
            <a:custGeom>
              <a:avLst/>
              <a:gdLst/>
              <a:ahLst/>
              <a:cxnLst/>
              <a:rect l="l" t="t" r="r" b="b"/>
              <a:pathLst>
                <a:path w="6642481" h="8255254">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1"/>
              <a:stretch>
                <a:fillRect l="-43376" r="-43376"/>
              </a:stretch>
            </a:blipFill>
          </p:spPr>
          <p:txBody>
            <a:bodyPr/>
            <a:lstStyle/>
            <a:p>
              <a:endParaRPr lang="en-GB"/>
            </a:p>
          </p:txBody>
        </p:sp>
      </p:grpSp>
      <p:sp>
        <p:nvSpPr>
          <p:cNvPr id="10" name="Freeform 10"/>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1" name="Group 11"/>
          <p:cNvGrpSpPr/>
          <p:nvPr/>
        </p:nvGrpSpPr>
        <p:grpSpPr>
          <a:xfrm>
            <a:off x="14635345" y="8918683"/>
            <a:ext cx="3690652" cy="1365504"/>
            <a:chOff x="0" y="0"/>
            <a:chExt cx="4920869" cy="1820672"/>
          </a:xfrm>
        </p:grpSpPr>
        <p:sp>
          <p:nvSpPr>
            <p:cNvPr id="12" name="Freeform 12"/>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4"/>
              <a:stretch>
                <a:fillRect t="-1779" b="-1779"/>
              </a:stretch>
            </a:blipFill>
          </p:spPr>
          <p:txBody>
            <a:bodyPr/>
            <a:lstStyle/>
            <a:p>
              <a:endParaRPr lang="en-GB"/>
            </a:p>
          </p:txBody>
        </p:sp>
      </p:grpSp>
      <p:sp>
        <p:nvSpPr>
          <p:cNvPr id="13" name="TextBox 13"/>
          <p:cNvSpPr txBox="1"/>
          <p:nvPr/>
        </p:nvSpPr>
        <p:spPr>
          <a:xfrm>
            <a:off x="680843" y="3941029"/>
            <a:ext cx="10902577" cy="744372"/>
          </a:xfrm>
          <a:prstGeom prst="rect">
            <a:avLst/>
          </a:prstGeom>
        </p:spPr>
        <p:txBody>
          <a:bodyPr lIns="0" tIns="0" rIns="0" bIns="0" rtlCol="0" anchor="t">
            <a:spAutoFit/>
          </a:bodyPr>
          <a:lstStyle/>
          <a:p>
            <a:pPr algn="ctr">
              <a:lnSpc>
                <a:spcPts val="6373"/>
              </a:lnSpc>
            </a:pPr>
            <a:r>
              <a:rPr lang="en-US" sz="6070" b="1">
                <a:solidFill>
                  <a:srgbClr val="0099FF"/>
                </a:solidFill>
                <a:latin typeface="Montserrat Bold"/>
                <a:ea typeface="Montserrat Bold"/>
                <a:cs typeface="Montserrat Bold"/>
                <a:sym typeface="Montserrat Bold"/>
              </a:rPr>
              <a:t>ACTIVITES FOR AGES 4-6</a:t>
            </a:r>
          </a:p>
        </p:txBody>
      </p:sp>
      <p:sp>
        <p:nvSpPr>
          <p:cNvPr id="14" name="TextBox 14"/>
          <p:cNvSpPr txBox="1"/>
          <p:nvPr/>
        </p:nvSpPr>
        <p:spPr>
          <a:xfrm>
            <a:off x="13535918" y="6808149"/>
            <a:ext cx="2426494" cy="142875"/>
          </a:xfrm>
          <a:prstGeom prst="rect">
            <a:avLst/>
          </a:prstGeom>
        </p:spPr>
        <p:txBody>
          <a:bodyPr lIns="0" tIns="0" rIns="0" bIns="0" rtlCol="0" anchor="t">
            <a:spAutoFit/>
          </a:bodyPr>
          <a:lstStyle/>
          <a:p>
            <a:pPr algn="ctr">
              <a:lnSpc>
                <a:spcPts val="1250"/>
              </a:lnSpc>
            </a:pPr>
            <a:r>
              <a:rPr lang="en-US" sz="500" b="1">
                <a:solidFill>
                  <a:srgbClr val="FFFFFF"/>
                </a:solidFill>
                <a:latin typeface="Montserrat Bold"/>
                <a:ea typeface="Montserrat Bold"/>
                <a:cs typeface="Montserrat Bold"/>
                <a:sym typeface="Montserrat Bold"/>
              </a:rPr>
              <a:t>UNI627067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6">
              <a:extLst>
                <a:ext uri="{96DAC541-7B7A-43D3-8B79-37D633B846F1}">
                  <asvg:svgBlip xmlns:asvg="http://schemas.microsoft.com/office/drawing/2016/SVG/main" r:embed="rId7"/>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6">
              <a:extLst>
                <a:ext uri="{96DAC541-7B7A-43D3-8B79-37D633B846F1}">
                  <asvg:svgBlip xmlns:asvg="http://schemas.microsoft.com/office/drawing/2016/SVG/main" r:embed="rId7"/>
                </a:ext>
              </a:extLst>
            </a:blip>
            <a:stretch>
              <a:fillRect l="-62" r="-62"/>
            </a:stretch>
          </a:blipFill>
        </p:spPr>
        <p:txBody>
          <a:bodyPr/>
          <a:lstStyle/>
          <a:p>
            <a:endParaRPr lang="en-GB"/>
          </a:p>
        </p:txBody>
      </p:sp>
      <p:sp>
        <p:nvSpPr>
          <p:cNvPr id="6" name="Freeform 6"/>
          <p:cNvSpPr/>
          <p:nvPr/>
        </p:nvSpPr>
        <p:spPr>
          <a:xfrm>
            <a:off x="8135170" y="8783007"/>
            <a:ext cx="1901174" cy="475293"/>
          </a:xfrm>
          <a:custGeom>
            <a:avLst/>
            <a:gdLst/>
            <a:ahLst/>
            <a:cxnLst/>
            <a:rect l="l" t="t" r="r" b="b"/>
            <a:pathLst>
              <a:path w="1901174" h="475293">
                <a:moveTo>
                  <a:pt x="0" y="0"/>
                </a:moveTo>
                <a:lnTo>
                  <a:pt x="1901174" y="0"/>
                </a:lnTo>
                <a:lnTo>
                  <a:pt x="1901174" y="475293"/>
                </a:lnTo>
                <a:lnTo>
                  <a:pt x="0" y="4752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 name="Group 7"/>
          <p:cNvGrpSpPr/>
          <p:nvPr/>
        </p:nvGrpSpPr>
        <p:grpSpPr>
          <a:xfrm>
            <a:off x="14440929" y="8781803"/>
            <a:ext cx="4138041" cy="1585532"/>
            <a:chOff x="0" y="0"/>
            <a:chExt cx="5517388" cy="2114042"/>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10"/>
              <a:stretch>
                <a:fillRect/>
              </a:stretch>
            </a:blipFill>
          </p:spPr>
          <p:txBody>
            <a:bodyPr/>
            <a:lstStyle/>
            <a:p>
              <a:endParaRPr lang="en-GB"/>
            </a:p>
          </p:txBody>
        </p:sp>
      </p:grpSp>
      <p:grpSp>
        <p:nvGrpSpPr>
          <p:cNvPr id="9" name="Group 9"/>
          <p:cNvGrpSpPr/>
          <p:nvPr/>
        </p:nvGrpSpPr>
        <p:grpSpPr>
          <a:xfrm>
            <a:off x="3893314" y="381505"/>
            <a:ext cx="10631234" cy="1561932"/>
            <a:chOff x="0" y="0"/>
            <a:chExt cx="14174978" cy="2082576"/>
          </a:xfrm>
        </p:grpSpPr>
        <p:sp>
          <p:nvSpPr>
            <p:cNvPr id="10" name="Freeform 10"/>
            <p:cNvSpPr/>
            <p:nvPr/>
          </p:nvSpPr>
          <p:spPr>
            <a:xfrm>
              <a:off x="0" y="0"/>
              <a:ext cx="14174978" cy="2082546"/>
            </a:xfrm>
            <a:custGeom>
              <a:avLst/>
              <a:gdLst/>
              <a:ahLst/>
              <a:cxnLst/>
              <a:rect l="l" t="t" r="r" b="b"/>
              <a:pathLst>
                <a:path w="14174978" h="2082546">
                  <a:moveTo>
                    <a:pt x="0" y="0"/>
                  </a:moveTo>
                  <a:lnTo>
                    <a:pt x="14174978" y="0"/>
                  </a:lnTo>
                  <a:lnTo>
                    <a:pt x="14174978" y="2082546"/>
                  </a:lnTo>
                  <a:lnTo>
                    <a:pt x="0" y="2082546"/>
                  </a:lnTo>
                  <a:close/>
                </a:path>
              </a:pathLst>
            </a:custGeom>
            <a:solidFill>
              <a:srgbClr val="0099FF"/>
            </a:solidFill>
          </p:spPr>
          <p:txBody>
            <a:bodyPr/>
            <a:lstStyle/>
            <a:p>
              <a:endParaRPr lang="en-GB"/>
            </a:p>
          </p:txBody>
        </p:sp>
      </p:grpSp>
      <p:sp>
        <p:nvSpPr>
          <p:cNvPr id="11" name="TextBox 11"/>
          <p:cNvSpPr txBox="1"/>
          <p:nvPr/>
        </p:nvSpPr>
        <p:spPr>
          <a:xfrm>
            <a:off x="4986197" y="878215"/>
            <a:ext cx="8199120" cy="1200150"/>
          </a:xfrm>
          <a:prstGeom prst="rect">
            <a:avLst/>
          </a:prstGeom>
        </p:spPr>
        <p:txBody>
          <a:bodyPr lIns="0" tIns="0" rIns="0" bIns="0" rtlCol="0" anchor="t">
            <a:spAutoFit/>
          </a:bodyPr>
          <a:lstStyle/>
          <a:p>
            <a:pPr algn="ctr">
              <a:lnSpc>
                <a:spcPts val="4800"/>
              </a:lnSpc>
            </a:pPr>
            <a:r>
              <a:rPr lang="en-US" sz="4000" b="1">
                <a:solidFill>
                  <a:srgbClr val="FFFFFF"/>
                </a:solidFill>
                <a:latin typeface="Montserrat Bold"/>
                <a:ea typeface="Montserrat Bold"/>
                <a:cs typeface="Montserrat Bold"/>
                <a:sym typeface="Montserrat Bold"/>
              </a:rPr>
              <a:t>Read ‘’All are Welcome’’</a:t>
            </a:r>
          </a:p>
          <a:p>
            <a:pPr algn="l">
              <a:lnSpc>
                <a:spcPts val="4800"/>
              </a:lnSpc>
            </a:pPr>
            <a:endParaRPr lang="en-US" sz="4000" b="1">
              <a:solidFill>
                <a:srgbClr val="FFFFFF"/>
              </a:solidFill>
              <a:latin typeface="Montserrat Bold"/>
              <a:ea typeface="Montserrat Bold"/>
              <a:cs typeface="Montserrat Bold"/>
              <a:sym typeface="Montserrat Bold"/>
            </a:endParaRPr>
          </a:p>
        </p:txBody>
      </p:sp>
      <p:pic>
        <p:nvPicPr>
          <p:cNvPr id="12" name="Online Media 11" title="All Are Welcome – Read aloud kids book in fullscreen and with music!">
            <a:hlinkClick r:id="" action="ppaction://media"/>
            <a:extLst>
              <a:ext uri="{FF2B5EF4-FFF2-40B4-BE49-F238E27FC236}">
                <a16:creationId xmlns:a16="http://schemas.microsoft.com/office/drawing/2014/main" id="{A353EB11-9A01-2E88-23E4-A5B9853D04F1}"/>
              </a:ext>
            </a:extLst>
          </p:cNvPr>
          <p:cNvPicPr>
            <a:picLocks noRot="1" noChangeAspect="1"/>
          </p:cNvPicPr>
          <p:nvPr>
            <a:videoFile r:link="rId1"/>
          </p:nvPr>
        </p:nvPicPr>
        <p:blipFill>
          <a:blip r:embed="rId11"/>
          <a:stretch>
            <a:fillRect/>
          </a:stretch>
        </p:blipFill>
        <p:spPr>
          <a:xfrm>
            <a:off x="4064000" y="2273300"/>
            <a:ext cx="10160000" cy="574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1838</Words>
  <Application>Microsoft Office PowerPoint</Application>
  <PresentationFormat>Custom</PresentationFormat>
  <Paragraphs>154</Paragraphs>
  <Slides>22</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Arimo Bold</vt:lpstr>
      <vt:lpstr>Arial</vt:lpstr>
      <vt:lpstr>Montserrat Bold</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Day of Education</dc:title>
  <cp:lastModifiedBy>Anam Rashid</cp:lastModifiedBy>
  <cp:revision>2</cp:revision>
  <dcterms:created xsi:type="dcterms:W3CDTF">2006-08-16T00:00:00Z</dcterms:created>
  <dcterms:modified xsi:type="dcterms:W3CDTF">2025-01-22T14:42:29Z</dcterms:modified>
  <dc:identifier>DAGc66LNcjg</dc:identifier>
</cp:coreProperties>
</file>