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686" r:id="rId5"/>
  </p:sldMasterIdLst>
  <p:notesMasterIdLst>
    <p:notesMasterId r:id="rId20"/>
  </p:notesMasterIdLst>
  <p:sldIdLst>
    <p:sldId id="299" r:id="rId6"/>
    <p:sldId id="300" r:id="rId7"/>
    <p:sldId id="308" r:id="rId8"/>
    <p:sldId id="307" r:id="rId9"/>
    <p:sldId id="267" r:id="rId10"/>
    <p:sldId id="303" r:id="rId11"/>
    <p:sldId id="264" r:id="rId12"/>
    <p:sldId id="304" r:id="rId13"/>
    <p:sldId id="268" r:id="rId14"/>
    <p:sldId id="288" r:id="rId15"/>
    <p:sldId id="287" r:id="rId16"/>
    <p:sldId id="305" r:id="rId17"/>
    <p:sldId id="302" r:id="rId18"/>
    <p:sldId id="306" r:id="rId19"/>
  </p:sldIdLst>
  <p:sldSz cx="9144000" cy="5143500" type="screen16x9"/>
  <p:notesSz cx="6662738" cy="9926638"/>
  <p:embeddedFontLst>
    <p:embeddedFont>
      <p:font typeface="Calibri" panose="020F0502020204030204" pitchFamily="34" charset="0"/>
      <p:regular r:id="rId21"/>
      <p:bold r:id="rId22"/>
      <p:italic r:id="rId23"/>
      <p:boldItalic r:id="rId24"/>
    </p:embeddedFont>
    <p:embeddedFont>
      <p:font typeface="Raleway" panose="020B0604020202020204" charset="0"/>
      <p:regular r:id="rId25"/>
      <p:bold r:id="rId26"/>
      <p:italic r:id="rId27"/>
      <p:boldItalic r:id="rId28"/>
    </p:embeddedFont>
    <p:embeddedFont>
      <p:font typeface="Lato" panose="020B0604020202020204" charset="0"/>
      <p:regular r:id="rId29"/>
      <p:bold r:id="rId30"/>
      <p:italic r:id="rId31"/>
      <p:boldItalic r:id="rId32"/>
    </p:embeddedFont>
    <p:embeddedFont>
      <p:font typeface="Segoe UI" panose="020B0502040204020203"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6F02B-32B7-4D51-8CEC-5ADA9F4EA976}" v="1" dt="2020-06-30T12:01:02.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981" autoAdjust="0"/>
  </p:normalViewPr>
  <p:slideViewPr>
    <p:cSldViewPr snapToGrid="0">
      <p:cViewPr varScale="1">
        <p:scale>
          <a:sx n="103" d="100"/>
          <a:sy n="103" d="100"/>
        </p:scale>
        <p:origin x="18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274" y="24871137"/>
            <a:ext cx="5330190" cy="23562130"/>
          </a:xfrm>
          <a:prstGeom prst="rect">
            <a:avLst/>
          </a:prstGeom>
          <a:noFill/>
          <a:ln>
            <a:noFill/>
          </a:ln>
        </p:spPr>
        <p:txBody>
          <a:bodyPr spcFirstLastPara="1" wrap="square" lIns="176523" tIns="176523" rIns="176523" bIns="176523"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cef.ie/app/uploads/2020/06/CRC-online-poster.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ljazeera.com/topics/country/ethiopia.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inequalityindex.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inequality.org/facts/global-inequality/" TargetMode="External"/><Relationship Id="rId3" Type="http://schemas.openxmlformats.org/officeDocument/2006/relationships/hyperlink" Target="https://openknowledge.worldbank.org/bitstream/handle/10986/25078/9781464809583.pdf?sequence=24&amp;isAllowed=y" TargetMode="External"/><Relationship Id="rId7" Type="http://schemas.openxmlformats.org/officeDocument/2006/relationships/hyperlink" Target="https://www.un.org/en/un75/inequality-bridging-divid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oxfamilibrary.openrepository.com/bitstream/handle/10546/620599/bp-public-good-or-private-wealth-210119-summ-en.pdf" TargetMode="External"/><Relationship Id="rId5" Type="http://schemas.openxmlformats.org/officeDocument/2006/relationships/hyperlink" Target="https://wid.world/data" TargetMode="External"/><Relationship Id="rId4" Type="http://schemas.openxmlformats.org/officeDocument/2006/relationships/hyperlink" Target="https://www.un.org/development/desa/dspd/wp-content/uploads/sites/22/2020/01/World-Social-Report-2020-FullReport.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xmlns="" val="tx"/>
                    </a:ext>
                  </a:extLst>
                </a:hlinkClick>
              </a:rPr>
              <a:t>Delivering this Activity: </a:t>
            </a:r>
          </a:p>
          <a:p>
            <a:pPr marL="0" indent="0">
              <a:buClr>
                <a:schemeClr val="bg1"/>
              </a:buClr>
              <a:buNone/>
            </a:pPr>
            <a:endParaRPr lang="en-IE" sz="1550" b="1" u="none" dirty="0">
              <a:solidFill>
                <a:schemeClr val="bg1"/>
              </a:solidFill>
              <a:latin typeface="Univers"/>
              <a:hlinkClick r:id="rId3">
                <a:extLst>
                  <a:ext uri="{A12FA001-AC4F-418D-AE19-62706E023703}">
                    <ahyp:hlinkClr xmlns:ahyp="http://schemas.microsoft.com/office/drawing/2018/hyperlinkcolor" xmlns="" val="tx"/>
                  </a:ext>
                </a:extLst>
              </a:hlinkClick>
            </a:endParaRPr>
          </a:p>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xmlns="" val="tx"/>
                    </a:ext>
                  </a:extLst>
                </a:hlinkClick>
              </a:rPr>
              <a:t>You will need: </a:t>
            </a:r>
          </a:p>
          <a:p>
            <a:pPr marL="0" indent="0">
              <a:buClr>
                <a:schemeClr val="bg1"/>
              </a:buClr>
              <a:buNone/>
            </a:pPr>
            <a:r>
              <a:rPr lang="en-IE" sz="1550" b="1" u="sng" dirty="0">
                <a:solidFill>
                  <a:schemeClr val="bg1"/>
                </a:solidFill>
                <a:latin typeface="Univers"/>
                <a:hlinkClick r:id="rId3">
                  <a:extLst>
                    <a:ext uri="{A12FA001-AC4F-418D-AE19-62706E023703}">
                      <ahyp:hlinkClr xmlns:ahyp="http://schemas.microsoft.com/office/drawing/2018/hyperlinkcolor" xmlns="" val="tx"/>
                    </a:ext>
                  </a:extLst>
                </a:hlinkClick>
              </a:rPr>
              <a:t>The United Nations Convention on the Rights of the Child</a:t>
            </a:r>
            <a:r>
              <a:rPr lang="en-IE" sz="1550" dirty="0">
                <a:solidFill>
                  <a:schemeClr val="bg1"/>
                </a:solidFill>
                <a:latin typeface="Univers"/>
              </a:rPr>
              <a:t> - a few double-sided printed copies</a:t>
            </a:r>
            <a:r>
              <a:rPr lang="en-US" sz="1550" dirty="0">
                <a:solidFill>
                  <a:schemeClr val="bg1"/>
                </a:solidFill>
                <a:latin typeface="Univers"/>
              </a:rPr>
              <a:t>  </a:t>
            </a:r>
          </a:p>
          <a:p>
            <a:pPr marL="0" indent="0">
              <a:buClr>
                <a:schemeClr val="bg1"/>
              </a:buClr>
              <a:buNone/>
            </a:pPr>
            <a:r>
              <a:rPr lang="en-US" sz="1550" dirty="0">
                <a:solidFill>
                  <a:schemeClr val="bg1"/>
                </a:solidFill>
                <a:latin typeface="Univers"/>
              </a:rPr>
              <a:t>A projector, a screen and a reliable internet connection to show the presentation.</a:t>
            </a:r>
          </a:p>
          <a:p>
            <a:pPr marL="158750" indent="0">
              <a:buNone/>
            </a:pPr>
            <a:endParaRPr lang="en-US" sz="1550" dirty="0">
              <a:solidFill>
                <a:schemeClr val="bg1"/>
              </a:solidFill>
              <a:latin typeface="Univers"/>
              <a:cs typeface="Segoe UI"/>
            </a:endParaRPr>
          </a:p>
          <a:p>
            <a:pPr marL="0" indent="0">
              <a:buClr>
                <a:schemeClr val="bg1"/>
              </a:buClr>
              <a:buFont typeface="Arial" panose="020B0604020202020204" pitchFamily="34" charset="0"/>
              <a:buNone/>
            </a:pPr>
            <a:r>
              <a:rPr lang="en-US" sz="1550" dirty="0">
                <a:solidFill>
                  <a:schemeClr val="bg1"/>
                </a:solidFill>
                <a:latin typeface="Univers"/>
              </a:rPr>
              <a:t>*Please Note: UNICEF encourages peer-led learning.  If you are a young person delivering this workshop to your peers, follow the steps below for a successful workshop!</a:t>
            </a:r>
          </a:p>
          <a:p>
            <a:pPr marL="342900" indent="-342900">
              <a:buClr>
                <a:schemeClr val="bg1"/>
              </a:buClr>
              <a:buFont typeface="+mj-lt"/>
              <a:buAutoNum type="arabicPeriod"/>
            </a:pPr>
            <a:r>
              <a:rPr lang="en-US" sz="1550" dirty="0">
                <a:solidFill>
                  <a:schemeClr val="bg1"/>
                </a:solidFill>
                <a:latin typeface="Univers"/>
              </a:rPr>
              <a:t>Get support from a teacher or adult to run through the workshop with you first.</a:t>
            </a:r>
          </a:p>
          <a:p>
            <a:pPr marL="342900" indent="-342900">
              <a:buClr>
                <a:schemeClr val="bg1"/>
              </a:buClr>
              <a:buFont typeface="+mj-lt"/>
              <a:buAutoNum type="arabicPeriod"/>
            </a:pPr>
            <a:r>
              <a:rPr lang="en-US" sz="1550" dirty="0">
                <a:solidFill>
                  <a:schemeClr val="bg1"/>
                </a:solidFill>
                <a:latin typeface="Univers"/>
              </a:rPr>
              <a:t>If it is a challenging issue, that might cause upset to people, only deliver it with the support of an adult in the room. And also give prior warning to the participants of topic you are covering as they may or may not wish to participate. </a:t>
            </a:r>
          </a:p>
          <a:p>
            <a:pPr marL="342900" indent="-342900">
              <a:buClr>
                <a:schemeClr val="bg1"/>
              </a:buClr>
              <a:buFont typeface="+mj-lt"/>
              <a:buAutoNum type="arabicPeriod"/>
            </a:pPr>
            <a:r>
              <a:rPr lang="en-US" sz="1550" dirty="0">
                <a:solidFill>
                  <a:schemeClr val="bg1"/>
                </a:solidFill>
                <a:latin typeface="Univers"/>
              </a:rPr>
              <a:t>Make sure all the technical things (internet, computer connections, </a:t>
            </a:r>
            <a:r>
              <a:rPr lang="en-US" sz="1550" dirty="0" err="1">
                <a:solidFill>
                  <a:schemeClr val="bg1"/>
                </a:solidFill>
                <a:latin typeface="Univers"/>
              </a:rPr>
              <a:t>etc</a:t>
            </a:r>
            <a:r>
              <a:rPr lang="en-US" sz="1550" dirty="0">
                <a:solidFill>
                  <a:schemeClr val="bg1"/>
                </a:solidFill>
                <a:latin typeface="Univers"/>
              </a:rPr>
              <a:t>) are working before the workshop</a:t>
            </a:r>
          </a:p>
          <a:p>
            <a:pPr marL="342900" indent="-342900">
              <a:buClr>
                <a:schemeClr val="bg1"/>
              </a:buClr>
              <a:buFont typeface="+mj-lt"/>
              <a:buAutoNum type="arabicPeriod"/>
            </a:pPr>
            <a:r>
              <a:rPr lang="en-US" sz="1550" dirty="0">
                <a:solidFill>
                  <a:schemeClr val="bg1"/>
                </a:solidFill>
                <a:latin typeface="Univers"/>
              </a:rPr>
              <a:t>Follow the notes and use them to talk through each of the slides and show the different videos. Most slides have notes with more info, b</a:t>
            </a:r>
            <a:r>
              <a:rPr lang="en-IE" sz="1550" dirty="0" err="1">
                <a:solidFill>
                  <a:schemeClr val="bg1"/>
                </a:solidFill>
              </a:rPr>
              <a:t>ut</a:t>
            </a:r>
            <a:r>
              <a:rPr lang="en-IE" sz="1550" dirty="0">
                <a:solidFill>
                  <a:schemeClr val="bg1"/>
                </a:solidFill>
              </a:rPr>
              <a:t> don’t worry if you don't share everything in the notes. </a:t>
            </a:r>
            <a:endParaRPr lang="en-US" sz="1550" dirty="0">
              <a:solidFill>
                <a:schemeClr val="bg1"/>
              </a:solidFill>
              <a:latin typeface="Arial"/>
            </a:endParaRPr>
          </a:p>
          <a:p>
            <a:pPr marL="342900" indent="-342900">
              <a:buClr>
                <a:schemeClr val="bg1"/>
              </a:buClr>
              <a:buFont typeface="+mj-lt"/>
              <a:buAutoNum type="arabicPeriod"/>
            </a:pPr>
            <a:r>
              <a:rPr lang="en-US" sz="1550" dirty="0">
                <a:solidFill>
                  <a:schemeClr val="bg1"/>
                </a:solidFill>
                <a:latin typeface="Univers"/>
              </a:rPr>
              <a:t>Always encourage discussion during the presentation – being sensitive to everyone’s personal experiences and perspectives.</a:t>
            </a:r>
          </a:p>
          <a:p>
            <a:pPr lvl="1" indent="0">
              <a:lnSpc>
                <a:spcPct val="150000"/>
              </a:lnSpc>
              <a:buNone/>
            </a:pPr>
            <a:endParaRPr lang="en-US" dirty="0"/>
          </a:p>
        </p:txBody>
      </p:sp>
    </p:spTree>
    <p:extLst>
      <p:ext uri="{BB962C8B-B14F-4D97-AF65-F5344CB8AC3E}">
        <p14:creationId xmlns:p14="http://schemas.microsoft.com/office/powerpoint/2010/main" val="3783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0813" y="3927475"/>
            <a:ext cx="34904363" cy="19634200"/>
          </a:xfrm>
        </p:spPr>
      </p:sp>
      <p:sp>
        <p:nvSpPr>
          <p:cNvPr id="3" name="Notes Placeholder 2"/>
          <p:cNvSpPr>
            <a:spLocks noGrp="1"/>
          </p:cNvSpPr>
          <p:nvPr>
            <p:ph type="body" idx="1"/>
          </p:nvPr>
        </p:nvSpPr>
        <p:spPr/>
        <p:txBody>
          <a:bodyPr/>
          <a:lstStyle/>
          <a:p>
            <a:pPr>
              <a:buNone/>
            </a:pPr>
            <a:r>
              <a:rPr lang="en-US" dirty="0">
                <a:latin typeface="Calibri"/>
                <a:cs typeface="Calibri"/>
              </a:rPr>
              <a:t>Brainstorm why you think the world is becoming more unequal? </a:t>
            </a:r>
          </a:p>
        </p:txBody>
      </p:sp>
    </p:spTree>
    <p:extLst>
      <p:ext uri="{BB962C8B-B14F-4D97-AF65-F5344CB8AC3E}">
        <p14:creationId xmlns:p14="http://schemas.microsoft.com/office/powerpoint/2010/main" val="241937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0813" y="3927475"/>
            <a:ext cx="34904363" cy="19634200"/>
          </a:xfrm>
        </p:spPr>
      </p:sp>
      <p:sp>
        <p:nvSpPr>
          <p:cNvPr id="3" name="Notes Placeholder 2"/>
          <p:cNvSpPr>
            <a:spLocks noGrp="1"/>
          </p:cNvSpPr>
          <p:nvPr>
            <p:ph type="body" idx="1"/>
          </p:nvPr>
        </p:nvSpPr>
        <p:spPr/>
        <p:txBody>
          <a:bodyPr/>
          <a:lstStyle/>
          <a:p>
            <a:pPr>
              <a:buNone/>
            </a:pPr>
            <a:r>
              <a:rPr lang="en-US"/>
              <a:t>Billionaires around the world, who have almost doubled in number since the 2008 global financial crisis, saw their combined fortunes grow by $2.5bn a day, while the 3.8 billion people at the bottom of the scale saw their wealth decline by 11 percent in 2018</a:t>
            </a:r>
          </a:p>
          <a:p>
            <a:pPr>
              <a:buNone/>
            </a:pPr>
            <a:r>
              <a:rPr lang="en-US"/>
              <a:t>The world's richest man, Amazon CEO Jeff Bezos, saw his fortune increase to $112bn last year, Oxfam said, pointing out that just one percent of his wealth was the equivalent to the entire health budget of </a:t>
            </a:r>
            <a:r>
              <a:rPr lang="en-US">
                <a:hlinkClick r:id="rId3"/>
              </a:rPr>
              <a:t>Ethiopia</a:t>
            </a:r>
            <a:r>
              <a:rPr lang="en-US"/>
              <a:t>, a country of 105 million people.</a:t>
            </a:r>
          </a:p>
          <a:p>
            <a:pPr>
              <a:buNone/>
            </a:pPr>
            <a:r>
              <a:rPr lang="en-US"/>
              <a:t>The report also said women and girls are the hardest hit by rising inequality, as men own 50 percent more of the total global wealth and control 86 percent of corporations. </a:t>
            </a:r>
          </a:p>
          <a:p>
            <a:pPr>
              <a:buNone/>
            </a:pPr>
            <a:r>
              <a:rPr lang="en-US"/>
              <a:t>Why does this matter</a:t>
            </a:r>
          </a:p>
          <a:p>
            <a:pPr>
              <a:buNone/>
            </a:pPr>
            <a:r>
              <a:rPr lang="en-US"/>
              <a:t>Oxfam said getting the world's richest one percent to pay just 0.5 percent extra tax on their wealth could raise more money than it would cost to educate the 262 million children out of school, and provide life-saving healthcare for 3.3 million people.</a:t>
            </a:r>
          </a:p>
          <a:p>
            <a:pPr>
              <a:buNone/>
            </a:pPr>
            <a:endParaRPr lang="en-US"/>
          </a:p>
          <a:p>
            <a:pPr>
              <a:buNone/>
            </a:pPr>
            <a:r>
              <a:rPr lang="en-US"/>
              <a:t>Undermines democracy</a:t>
            </a:r>
          </a:p>
        </p:txBody>
      </p:sp>
    </p:spTree>
    <p:extLst>
      <p:ext uri="{BB962C8B-B14F-4D97-AF65-F5344CB8AC3E}">
        <p14:creationId xmlns:p14="http://schemas.microsoft.com/office/powerpoint/2010/main" val="228267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5 minutes </a:t>
            </a:r>
            <a:endParaRPr lang="en-US" b="1" dirty="0" smtClean="0"/>
          </a:p>
          <a:p>
            <a:pPr marL="0" indent="0">
              <a:buNone/>
            </a:pPr>
            <a:endParaRPr lang="en-US" dirty="0" smtClean="0"/>
          </a:p>
          <a:p>
            <a:pPr marL="0" indent="0">
              <a:buNone/>
            </a:pPr>
            <a:r>
              <a:rPr lang="en-US" dirty="0" smtClean="0"/>
              <a:t>Ireland was ranked 24 in the world for inequality, which does not sound bad, except that all other EU countries are ranked between 1 and 22.</a:t>
            </a:r>
          </a:p>
          <a:p>
            <a:pPr marL="0" indent="0">
              <a:buNone/>
            </a:pPr>
            <a:endParaRPr lang="en-US" dirty="0" smtClean="0"/>
          </a:p>
          <a:p>
            <a:pPr marL="0" indent="0">
              <a:buNone/>
            </a:pPr>
            <a:r>
              <a:rPr lang="en-US" dirty="0" smtClean="0"/>
              <a:t>Ireland has some of the highest government welfare and social support for its population.  This helps with inequality, but why is Ireland still so high then?  Because the amount of money a person makes is so close to the cost of living (meaning food, rent, and clothing for one person).  </a:t>
            </a:r>
          </a:p>
          <a:p>
            <a:pPr marL="0" indent="0">
              <a:buNone/>
            </a:pPr>
            <a:endParaRPr lang="en-US" dirty="0" smtClean="0"/>
          </a:p>
          <a:p>
            <a:pPr marL="0" indent="0">
              <a:buNone/>
            </a:pPr>
            <a:r>
              <a:rPr lang="en-US" dirty="0" smtClean="0"/>
              <a:t>But there are more businesses coming to Ireland, which means good paying jobs right?  Well these businesses do make a lot of money and offer good money to their workers, except that the government supports businesses more than people.  Businesses are able to avoid paying taxes and keep most of their money while ordinary workers cannot.  </a:t>
            </a:r>
          </a:p>
          <a:p>
            <a:pPr marL="0" indent="0">
              <a:buNone/>
            </a:pPr>
            <a:endParaRPr lang="en-US" dirty="0" smtClean="0"/>
          </a:p>
          <a:p>
            <a:pPr marL="0" indent="0">
              <a:buNone/>
            </a:pPr>
            <a:r>
              <a:rPr lang="en-US" dirty="0" smtClean="0"/>
              <a:t>This encourages the inequality between the top 10% of the Irish population and the remaining 80%.</a:t>
            </a:r>
          </a:p>
          <a:p>
            <a:pPr marL="0" indent="0">
              <a:buNone/>
            </a:pPr>
            <a:endParaRPr lang="en-US" dirty="0" smtClean="0"/>
          </a:p>
          <a:p>
            <a:pPr marL="0" indent="0">
              <a:buNone/>
            </a:pPr>
            <a:r>
              <a:rPr lang="en-US" u="sng" dirty="0" smtClean="0">
                <a:solidFill>
                  <a:schemeClr val="accent5"/>
                </a:solidFill>
                <a:hlinkClick r:id="rId3"/>
              </a:rPr>
              <a:t>http://www.inequalityindex.com/</a:t>
            </a:r>
            <a:r>
              <a:rPr lang="en-US" dirty="0" smtClean="0"/>
              <a:t> </a:t>
            </a:r>
          </a:p>
          <a:p>
            <a:pPr marL="0" indent="0">
              <a:buNone/>
            </a:pPr>
            <a:r>
              <a:rPr lang="en-US" dirty="0" smtClean="0"/>
              <a:t>The Commitment to Reducing Inequality (CRI) 2018 report produced the following statistics about Ireland: </a:t>
            </a:r>
          </a:p>
          <a:p>
            <a:pPr marL="0" indent="0">
              <a:buNone/>
            </a:pPr>
            <a:endParaRPr lang="en-US" dirty="0"/>
          </a:p>
        </p:txBody>
      </p:sp>
    </p:spTree>
    <p:extLst>
      <p:ext uri="{BB962C8B-B14F-4D97-AF65-F5344CB8AC3E}">
        <p14:creationId xmlns:p14="http://schemas.microsoft.com/office/powerpoint/2010/main" val="2905185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4f5b4be237_1_55: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4f5b4be237_1_55: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marL="0" indent="0">
              <a:buNone/>
            </a:pPr>
            <a:endParaRPr/>
          </a:p>
        </p:txBody>
      </p:sp>
    </p:spTree>
    <p:extLst>
      <p:ext uri="{BB962C8B-B14F-4D97-AF65-F5344CB8AC3E}">
        <p14:creationId xmlns:p14="http://schemas.microsoft.com/office/powerpoint/2010/main" val="173663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Clr>
                <a:schemeClr val="bg1">
                  <a:lumMod val="95000"/>
                </a:schemeClr>
              </a:buClr>
              <a:buNone/>
            </a:pPr>
            <a:r>
              <a:rPr lang="en-US" sz="1100" b="1" dirty="0">
                <a:solidFill>
                  <a:schemeClr val="bg1"/>
                </a:solidFill>
                <a:latin typeface="Univers"/>
                <a:cs typeface="Segoe UI"/>
                <a:sym typeface="Arial"/>
              </a:rPr>
              <a:t>Working Well Together</a:t>
            </a:r>
            <a:r>
              <a:rPr lang="en-US" sz="1100" dirty="0">
                <a:solidFill>
                  <a:schemeClr val="bg1"/>
                </a:solidFill>
                <a:latin typeface="Univers"/>
                <a:ea typeface="+mj-lt"/>
                <a:cs typeface="+mj-lt"/>
              </a:rPr>
              <a:t> </a:t>
            </a:r>
            <a:r>
              <a:rPr lang="en-US" sz="1100" b="1" i="0" u="none" strike="noStrike" kern="1200" cap="none" dirty="0">
                <a:solidFill>
                  <a:schemeClr val="tx1"/>
                </a:solidFill>
                <a:latin typeface="Arial"/>
                <a:ea typeface="+mj-lt"/>
                <a:cs typeface="Arial"/>
                <a:sym typeface="Arial"/>
              </a:rPr>
              <a:t>- </a:t>
            </a:r>
            <a:r>
              <a:rPr lang="en-US" sz="1100" dirty="0">
                <a:solidFill>
                  <a:srgbClr val="FFFFFF"/>
                </a:solidFill>
                <a:latin typeface="Univers"/>
                <a:cs typeface="Segoe UI"/>
              </a:rPr>
              <a:t>This workshop might touch on some personal experiences you, a family member, or friend has dealt with. </a:t>
            </a:r>
            <a:r>
              <a:rPr lang="en-US" sz="1100" dirty="0">
                <a:latin typeface="Univers"/>
                <a:cs typeface="Segoe UI"/>
              </a:rPr>
              <a:t>​</a:t>
            </a:r>
            <a:r>
              <a:rPr lang="en-US" sz="1100" dirty="0">
                <a:solidFill>
                  <a:srgbClr val="FFFFFF"/>
                </a:solidFill>
                <a:latin typeface="Univers"/>
              </a:rPr>
              <a:t>Because this is an open forum and the discussion might be challenging, please keep in mind the following. </a:t>
            </a:r>
            <a:endParaRPr lang="en-US" sz="1100" dirty="0">
              <a:latin typeface="Univers"/>
            </a:endParaRPr>
          </a:p>
          <a:p>
            <a:pPr marL="158750" indent="0">
              <a:buNone/>
            </a:pPr>
            <a:r>
              <a:rPr lang="en-US" sz="1100" dirty="0">
                <a:latin typeface="Univers"/>
                <a:cs typeface="Segoe UI"/>
              </a:rPr>
              <a:t>​</a:t>
            </a:r>
            <a:endParaRPr lang="en-US" sz="1100" b="1" i="0" u="none" strike="noStrike" kern="1200" cap="none" dirty="0">
              <a:solidFill>
                <a:schemeClr val="tx1"/>
              </a:solidFill>
              <a:latin typeface="Arial"/>
              <a:ea typeface="Arial"/>
              <a:cs typeface="Arial"/>
              <a:sym typeface="Arial"/>
            </a:endParaRPr>
          </a:p>
          <a:p>
            <a:pPr marL="57150" marR="0" lvl="0" indent="-298450" algn="l" defTabSz="914400" rtl="0" eaLnBrk="1" fontAlgn="auto" latinLnBrk="0" hangingPunct="1">
              <a:lnSpc>
                <a:spcPct val="90000"/>
              </a:lnSpc>
              <a:spcBef>
                <a:spcPts val="0"/>
              </a:spcBef>
              <a:spcAft>
                <a:spcPts val="600"/>
              </a:spcAft>
              <a:buClr>
                <a:schemeClr val="bg1">
                  <a:lumMod val="95000"/>
                </a:schemeClr>
              </a:buClr>
              <a:buSzPts val="1100"/>
              <a:buFont typeface="Arial"/>
              <a:buChar char="●"/>
              <a:tabLst/>
              <a:defRPr/>
            </a:pPr>
            <a:r>
              <a:rPr lang="en-US" sz="1100" b="1" i="0" u="none" strike="noStrike" kern="1200" cap="none" dirty="0">
                <a:solidFill>
                  <a:schemeClr val="tx1"/>
                </a:solidFill>
                <a:latin typeface="Arial"/>
                <a:ea typeface="Arial"/>
                <a:cs typeface="Arial"/>
                <a:sym typeface="Arial"/>
              </a:rPr>
              <a:t>RESPECT</a:t>
            </a:r>
            <a:r>
              <a:rPr lang="en-US" sz="1100" b="0" i="0" u="none" strike="noStrike" kern="1200" cap="none" dirty="0">
                <a:solidFill>
                  <a:schemeClr val="bg1">
                    <a:lumMod val="95000"/>
                  </a:schemeClr>
                </a:solidFill>
                <a:latin typeface="Arial"/>
                <a:ea typeface="Arial"/>
                <a:cs typeface="Arial"/>
                <a:sym typeface="Arial"/>
              </a:rPr>
              <a:t>- Listen when people are speaking, be non-judgmental and respect difference, and don't laugh, deride or make fun of others</a:t>
            </a:r>
            <a:endParaRPr lang="en-US" sz="1100" b="1" i="0" u="none" strike="noStrike" kern="1200" cap="none" dirty="0">
              <a:solidFill>
                <a:schemeClr val="tx1"/>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dirty="0">
                <a:solidFill>
                  <a:schemeClr val="tx1"/>
                </a:solidFill>
                <a:latin typeface="Arial"/>
                <a:ea typeface="Arial"/>
                <a:cs typeface="Arial"/>
                <a:sym typeface="Arial"/>
              </a:rPr>
              <a:t>CONFIDENTIALITY</a:t>
            </a:r>
            <a:r>
              <a:rPr lang="en-US" sz="1100" b="0" i="0" u="none" strike="noStrike" kern="1200" cap="none" dirty="0">
                <a:solidFill>
                  <a:schemeClr val="bg1">
                    <a:lumMod val="95000"/>
                  </a:schemeClr>
                </a:solidFill>
                <a:latin typeface="Arial"/>
                <a:ea typeface="Arial"/>
                <a:cs typeface="Arial"/>
                <a:sym typeface="Arial"/>
              </a:rPr>
              <a:t> – Try to ensure that what is said in the room stays in the room</a:t>
            </a:r>
          </a:p>
          <a:p>
            <a:pPr marL="57150" marR="0" lvl="0" indent="-298450" algn="l" defTabSz="914400" rtl="0" eaLnBrk="1" fontAlgn="auto" latinLnBrk="0" hangingPunct="1">
              <a:lnSpc>
                <a:spcPct val="90000"/>
              </a:lnSpc>
              <a:spcBef>
                <a:spcPts val="0"/>
              </a:spcBef>
              <a:spcAft>
                <a:spcPts val="600"/>
              </a:spcAft>
              <a:buClr>
                <a:schemeClr val="bg1">
                  <a:lumMod val="95000"/>
                </a:schemeClr>
              </a:buClr>
              <a:buSzPts val="1100"/>
              <a:buFont typeface="Arial"/>
              <a:buChar char="●"/>
              <a:tabLst/>
              <a:defRPr/>
            </a:pPr>
            <a:r>
              <a:rPr lang="en-US" sz="1100" b="1" i="0" u="none" strike="noStrike" kern="1200" cap="none" dirty="0">
                <a:solidFill>
                  <a:schemeClr val="tx1"/>
                </a:solidFill>
                <a:latin typeface="Arial"/>
                <a:ea typeface="Arial"/>
                <a:cs typeface="Arial"/>
                <a:sym typeface="Arial"/>
              </a:rPr>
              <a:t>PRIVACY</a:t>
            </a:r>
            <a:r>
              <a:rPr lang="en-US" sz="1100" b="0" i="0" u="none" strike="noStrike" kern="1200" cap="none" dirty="0">
                <a:solidFill>
                  <a:schemeClr val="bg1">
                    <a:lumMod val="95000"/>
                  </a:schemeClr>
                </a:solidFill>
                <a:latin typeface="Arial"/>
                <a:ea typeface="Arial"/>
                <a:cs typeface="Arial"/>
                <a:sym typeface="Arial"/>
              </a:rPr>
              <a:t> - Only share what we want to share with the group, though we ask for confidentiality, we cannot guarantee it. </a:t>
            </a:r>
            <a:endParaRPr lang="en-US" sz="1100" b="1" i="0" u="none" strike="noStrike" kern="1200" cap="none" dirty="0">
              <a:solidFill>
                <a:schemeClr val="bg1">
                  <a:lumMod val="95000"/>
                </a:schemeClr>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dirty="0">
                <a:solidFill>
                  <a:schemeClr val="tx1"/>
                </a:solidFill>
                <a:latin typeface="Arial"/>
                <a:ea typeface="Arial"/>
                <a:cs typeface="Arial"/>
                <a:sym typeface="Arial"/>
              </a:rPr>
              <a:t>INCLUSION</a:t>
            </a:r>
            <a:r>
              <a:rPr lang="en-US" sz="1100" b="0" i="0" u="none" strike="noStrike" kern="1200" cap="none" dirty="0">
                <a:solidFill>
                  <a:schemeClr val="bg1">
                    <a:lumMod val="95000"/>
                  </a:schemeClr>
                </a:solidFill>
                <a:latin typeface="Arial"/>
                <a:ea typeface="Arial"/>
                <a:cs typeface="Arial"/>
                <a:sym typeface="Arial"/>
              </a:rPr>
              <a:t> – Include everyone, let’s all make sure everybody has an opportunity to contribute if they want to and no one is left out of a group or discussion.</a:t>
            </a:r>
          </a:p>
          <a:p>
            <a:pPr marL="57150">
              <a:lnSpc>
                <a:spcPct val="90000"/>
              </a:lnSpc>
              <a:spcAft>
                <a:spcPts val="600"/>
              </a:spcAft>
              <a:buClr>
                <a:schemeClr val="bg1">
                  <a:lumMod val="95000"/>
                </a:schemeClr>
              </a:buClr>
            </a:pPr>
            <a:r>
              <a:rPr lang="en-IE" sz="1100" b="1" i="0" u="none" strike="noStrike" kern="1200" cap="none" dirty="0" smtClean="0">
                <a:solidFill>
                  <a:schemeClr val="tx1"/>
                </a:solidFill>
                <a:latin typeface="Arial"/>
                <a:ea typeface="Arial"/>
                <a:cs typeface="Arial"/>
                <a:sym typeface="Arial"/>
              </a:rPr>
              <a:t>AWARENESS - </a:t>
            </a:r>
            <a:r>
              <a:rPr lang="en-IE" sz="1100" b="1" i="0" u="none" strike="noStrike" kern="1200" cap="none" dirty="0">
                <a:solidFill>
                  <a:schemeClr val="tx1"/>
                </a:solidFill>
                <a:latin typeface="Arial"/>
                <a:ea typeface="Arial"/>
                <a:cs typeface="Arial"/>
                <a:sym typeface="Arial"/>
              </a:rPr>
              <a:t>Be aware this topic might be upsetting </a:t>
            </a:r>
            <a:r>
              <a:rPr lang="en-IE" sz="1100" b="0" i="0" u="none" strike="noStrike" kern="1200" cap="none" dirty="0">
                <a:solidFill>
                  <a:schemeClr val="tx1"/>
                </a:solidFill>
                <a:latin typeface="Arial"/>
                <a:ea typeface="Arial"/>
                <a:cs typeface="Arial"/>
                <a:sym typeface="Arial"/>
              </a:rPr>
              <a:t>If you find the discussion is upsetting you and or you need support please feel free to excuse yourself and find an adult who can support you, be that a teacher, guidance counsellor or a support organisation.  </a:t>
            </a:r>
            <a:endParaRPr lang="en-IE" dirty="0"/>
          </a:p>
        </p:txBody>
      </p:sp>
    </p:spTree>
    <p:extLst>
      <p:ext uri="{BB962C8B-B14F-4D97-AF65-F5344CB8AC3E}">
        <p14:creationId xmlns:p14="http://schemas.microsoft.com/office/powerpoint/2010/main" val="3117227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u="sng" dirty="0"/>
              <a:t>1</a:t>
            </a:r>
            <a:r>
              <a:rPr lang="en-GB" b="1" u="sng" dirty="0" smtClean="0"/>
              <a:t> minute</a:t>
            </a:r>
            <a:endParaRPr lang="en-US" b="1" dirty="0"/>
          </a:p>
          <a:p>
            <a:pPr marL="158750" indent="0">
              <a:buNone/>
            </a:pPr>
            <a:endParaRPr lang="en-GB" dirty="0" smtClean="0"/>
          </a:p>
          <a:p>
            <a:pPr marL="158750" indent="0">
              <a:buNone/>
            </a:pPr>
            <a:r>
              <a:rPr lang="en-GB" sz="1100" dirty="0" smtClean="0">
                <a:latin typeface="Univers"/>
              </a:rPr>
              <a:t>A child is defined as anyone up to 18 and </a:t>
            </a:r>
            <a:r>
              <a:rPr lang="en-GB" sz="1100" b="1" dirty="0" smtClean="0">
                <a:latin typeface="Univers"/>
              </a:rPr>
              <a:t>all children everywhere</a:t>
            </a:r>
            <a:r>
              <a:rPr lang="en-GB" sz="1100" dirty="0" smtClean="0">
                <a:latin typeface="Univers"/>
              </a:rPr>
              <a:t> have the same rights. </a:t>
            </a:r>
            <a:endParaRPr lang="en-US" sz="1100" dirty="0" smtClean="0">
              <a:latin typeface="Univers"/>
            </a:endParaRPr>
          </a:p>
          <a:p>
            <a:endParaRPr lang="en-US" sz="1100" b="1" dirty="0" smtClean="0">
              <a:solidFill>
                <a:schemeClr val="tx1"/>
              </a:solidFill>
              <a:latin typeface="Univers"/>
            </a:endParaRPr>
          </a:p>
          <a:p>
            <a:pPr marL="158750" indent="0">
              <a:buNone/>
            </a:pPr>
            <a:r>
              <a:rPr lang="en-US" sz="1100" b="1" dirty="0" smtClean="0">
                <a:solidFill>
                  <a:schemeClr val="tx1"/>
                </a:solidFill>
                <a:latin typeface="Univers"/>
              </a:rPr>
              <a:t>Children’s rights</a:t>
            </a:r>
            <a:r>
              <a:rPr lang="en-US" sz="1100" dirty="0" smtClean="0">
                <a:solidFill>
                  <a:schemeClr val="tx1"/>
                </a:solidFill>
                <a:latin typeface="Univers"/>
              </a:rPr>
              <a:t> are the civil, political, economic, social and cultural rights that all children everywhere are entitled to.</a:t>
            </a:r>
          </a:p>
          <a:p>
            <a:endParaRPr lang="en-US" sz="1100" dirty="0" smtClean="0">
              <a:solidFill>
                <a:schemeClr val="tx1"/>
              </a:solidFill>
              <a:latin typeface="Univers"/>
            </a:endParaRPr>
          </a:p>
          <a:p>
            <a:pPr marL="158750" indent="0">
              <a:buNone/>
            </a:pPr>
            <a:r>
              <a:rPr lang="en-US" sz="1100" dirty="0" smtClean="0">
                <a:solidFill>
                  <a:schemeClr val="tx1"/>
                </a:solidFill>
                <a:latin typeface="Univers"/>
              </a:rPr>
              <a:t>These rights are set out in the United Nations Convention on the Rights of the Child. </a:t>
            </a: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All children in Ireland, and around the world, have the same rights – the right to survive, to thrive and to fulfill their potential. </a:t>
            </a: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Over recent decades, significant progress has been made in saving children’s lives, getting children into school and lifting people out of poverty. </a:t>
            </a:r>
            <a:r>
              <a:rPr lang="en-US" sz="1100" b="1" i="0" u="none" strike="noStrike" cap="none" dirty="0" smtClean="0">
                <a:solidFill>
                  <a:srgbClr val="000000"/>
                </a:solidFill>
                <a:effectLst/>
                <a:latin typeface="Arial"/>
                <a:ea typeface="Arial"/>
                <a:cs typeface="Arial"/>
                <a:sym typeface="Arial"/>
              </a:rPr>
              <a:t>However,</a:t>
            </a:r>
            <a:r>
              <a:rPr lang="en-US" sz="1100" b="1" i="0" u="none" strike="noStrike" cap="none" baseline="0" dirty="0" smtClean="0">
                <a:solidFill>
                  <a:srgbClr val="000000"/>
                </a:solidFill>
                <a:effectLst/>
                <a:latin typeface="Arial"/>
                <a:ea typeface="Arial"/>
                <a:cs typeface="Arial"/>
                <a:sym typeface="Arial"/>
              </a:rPr>
              <a:t> much more is needed if children’s rights are to be realized around the world. </a:t>
            </a:r>
            <a:endParaRPr lang="en-GB" b="1" u="none" dirty="0" smtClean="0"/>
          </a:p>
          <a:p>
            <a:pPr marL="158750" indent="0">
              <a:buNone/>
            </a:pPr>
            <a:endParaRPr lang="en-GB" dirty="0"/>
          </a:p>
          <a:p>
            <a:pPr marL="330200" indent="-171450"/>
            <a:endParaRPr lang="en-GB" dirty="0"/>
          </a:p>
        </p:txBody>
      </p:sp>
    </p:spTree>
    <p:extLst>
      <p:ext uri="{BB962C8B-B14F-4D97-AF65-F5344CB8AC3E}">
        <p14:creationId xmlns:p14="http://schemas.microsoft.com/office/powerpoint/2010/main" val="333226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marL="0" indent="0" defTabSz="1765524">
              <a:buClr>
                <a:schemeClr val="dk1"/>
              </a:buClr>
              <a:buNone/>
            </a:pPr>
            <a:endParaRPr lang="en-US" sz="1100" dirty="0" smtClean="0"/>
          </a:p>
          <a:p>
            <a:pPr marL="0" indent="0" defTabSz="1765524">
              <a:buClr>
                <a:schemeClr val="dk1"/>
              </a:buClr>
              <a:buNone/>
            </a:pPr>
            <a:r>
              <a:rPr lang="en-US" sz="1100" b="1" dirty="0" smtClean="0"/>
              <a:t>Reducing inequalities Sustain</a:t>
            </a:r>
            <a:r>
              <a:rPr lang="en-US" sz="1100" b="1" baseline="0" dirty="0" smtClean="0"/>
              <a:t>able Development </a:t>
            </a:r>
            <a:r>
              <a:rPr lang="en-US" sz="1100" b="1" dirty="0" smtClean="0"/>
              <a:t>Goal</a:t>
            </a:r>
            <a:r>
              <a:rPr lang="en-US" sz="1100" b="1" baseline="0" dirty="0" smtClean="0"/>
              <a:t> 10</a:t>
            </a:r>
          </a:p>
          <a:p>
            <a:pPr marL="0" indent="0" defTabSz="1765524">
              <a:buClr>
                <a:schemeClr val="dk1"/>
              </a:buClr>
              <a:buNone/>
            </a:pPr>
            <a:endParaRPr lang="en-US" sz="1100" baseline="0" dirty="0" smtClean="0"/>
          </a:p>
          <a:p>
            <a:pPr marL="0" marR="0" lvl="0" indent="0" algn="l" defTabSz="1765524" rtl="0" eaLnBrk="1" fontAlgn="auto" latinLnBrk="0" hangingPunct="1">
              <a:lnSpc>
                <a:spcPct val="100000"/>
              </a:lnSpc>
              <a:spcBef>
                <a:spcPts val="0"/>
              </a:spcBef>
              <a:spcAft>
                <a:spcPts val="0"/>
              </a:spcAft>
              <a:buClr>
                <a:schemeClr val="dk1"/>
              </a:buClr>
              <a:buSzPts val="1100"/>
              <a:buFont typeface="Arial"/>
              <a:buNone/>
              <a:tabLst/>
              <a:defRPr/>
            </a:pPr>
            <a:r>
              <a:rPr lang="en-US" sz="1100" dirty="0" smtClean="0"/>
              <a:t>Aim</a:t>
            </a:r>
            <a:r>
              <a:rPr lang="en-US" sz="1100" baseline="0" dirty="0" smtClean="0"/>
              <a:t> to r</a:t>
            </a:r>
            <a:r>
              <a:rPr lang="en-US" sz="1100" dirty="0" smtClean="0"/>
              <a:t>educe structural inequalities based on race, gender, ethnicity, religion or socio-economic standings in societies.</a:t>
            </a:r>
          </a:p>
          <a:p>
            <a:pPr marL="0" indent="0" defTabSz="1765524">
              <a:buClr>
                <a:schemeClr val="dk1"/>
              </a:buClr>
              <a:buNone/>
            </a:pPr>
            <a:endParaRPr lang="en-US" sz="1100" dirty="0" smtClean="0"/>
          </a:p>
          <a:p>
            <a:pPr marL="0" indent="0" defTabSz="1765524">
              <a:buClr>
                <a:schemeClr val="dk1"/>
              </a:buClr>
              <a:buNone/>
            </a:pPr>
            <a:r>
              <a:rPr lang="en-US" sz="1100" dirty="0" smtClean="0"/>
              <a:t>2030 targets:</a:t>
            </a:r>
          </a:p>
          <a:p>
            <a:pPr marL="0" indent="0" defTabSz="1765524">
              <a:buClr>
                <a:schemeClr val="dk1"/>
              </a:buClr>
              <a:buNone/>
            </a:pPr>
            <a:r>
              <a:rPr lang="en-US" sz="1100" dirty="0" smtClean="0"/>
              <a:t>●       By 2030, empower and promote the social, economic and political inclusion of all, irrespective of age, sex, disability, race, ethnicity, origin, religion or economic or other status</a:t>
            </a:r>
          </a:p>
          <a:p>
            <a:pPr marL="0" indent="0" defTabSz="1765524">
              <a:buClr>
                <a:schemeClr val="dk1"/>
              </a:buClr>
              <a:buNone/>
            </a:pPr>
            <a:r>
              <a:rPr lang="en-US" sz="1100" dirty="0" smtClean="0"/>
              <a:t>●       Ensure equal opportunity and reduce inequalities of outcome, including by eliminating discriminatory laws, policies and practices and promoting appropriate legislation, policies and action in this regard</a:t>
            </a:r>
          </a:p>
          <a:p>
            <a:pPr marL="0" indent="0" defTabSz="1765524">
              <a:buClr>
                <a:schemeClr val="dk1"/>
              </a:buClr>
              <a:buNone/>
            </a:pPr>
            <a:r>
              <a:rPr lang="en-US" sz="1100" dirty="0" smtClean="0"/>
              <a:t>●       By 2030, progressively achieve and sustain income growth of the bottom 40 percent of the population at a rate higher than the national average</a:t>
            </a:r>
          </a:p>
          <a:p>
            <a:pPr marL="0" indent="0">
              <a:buNone/>
            </a:pPr>
            <a:endParaRPr dirty="0"/>
          </a:p>
        </p:txBody>
      </p:sp>
    </p:spTree>
    <p:extLst>
      <p:ext uri="{BB962C8B-B14F-4D97-AF65-F5344CB8AC3E}">
        <p14:creationId xmlns:p14="http://schemas.microsoft.com/office/powerpoint/2010/main" val="1256380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f5b4be237_1_238: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f5b4be237_1_238: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marL="0" indent="0">
              <a:buNone/>
            </a:pPr>
            <a:r>
              <a:rPr lang="en-US" dirty="0" smtClean="0"/>
              <a:t>Play the video from UNICEF’s Shannen O’Shea</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0" i="0" u="none" strike="noStrike" cap="none" dirty="0" smtClean="0">
                <a:solidFill>
                  <a:srgbClr val="000000"/>
                </a:solidFill>
                <a:effectLst/>
                <a:latin typeface="Arial"/>
                <a:ea typeface="Arial"/>
                <a:cs typeface="Arial"/>
                <a:sym typeface="Arial"/>
              </a:rPr>
              <a:t>Today, wherever people live, they don’t have to look far to confront inequalities. Inequality in its various forms is an issue that will define our time. </a:t>
            </a: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Overall, since the 1990s total global inequality (inequality across all individuals in the world) </a:t>
            </a:r>
            <a:r>
              <a:rPr lang="en-US" sz="1100" b="0" i="0" u="none" strike="noStrike" cap="none" dirty="0" smtClean="0">
                <a:solidFill>
                  <a:srgbClr val="000000"/>
                </a:solidFill>
                <a:effectLst/>
                <a:latin typeface="Arial"/>
                <a:ea typeface="Arial"/>
                <a:cs typeface="Arial"/>
                <a:sym typeface="Arial"/>
                <a:hlinkClick r:id="rId3"/>
              </a:rPr>
              <a:t>declined for the first time</a:t>
            </a:r>
            <a:r>
              <a:rPr lang="en-US" sz="1100" b="0" i="0" u="none" strike="noStrike" cap="none" dirty="0" smtClean="0">
                <a:solidFill>
                  <a:srgbClr val="000000"/>
                </a:solidFill>
                <a:effectLst/>
                <a:latin typeface="Arial"/>
                <a:ea typeface="Arial"/>
                <a:cs typeface="Arial"/>
                <a:sym typeface="Arial"/>
              </a:rPr>
              <a:t> since the 1820s. Reinforcing this trend, we have mostly seen income inequality between countries decline. </a:t>
            </a: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Yet income inequality within countries has risen, this is the form of inequality people feel on a daily basis.</a:t>
            </a:r>
          </a:p>
          <a:p>
            <a:pPr marL="158750" indent="0">
              <a:buNone/>
            </a:pPr>
            <a:endParaRPr lang="en-US" sz="1100" b="1" i="0" u="none" strike="noStrike" cap="none" dirty="0" smtClean="0">
              <a:solidFill>
                <a:srgbClr val="000000"/>
              </a:solidFill>
              <a:effectLst/>
              <a:latin typeface="Arial"/>
              <a:ea typeface="Arial"/>
              <a:cs typeface="Arial"/>
              <a:sym typeface="Arial"/>
            </a:endParaRPr>
          </a:p>
          <a:p>
            <a:pPr marL="158750" indent="0">
              <a:buNone/>
            </a:pPr>
            <a:r>
              <a:rPr lang="en-US" sz="1100" b="1" i="0" u="none" strike="noStrike" cap="none" dirty="0" smtClean="0">
                <a:solidFill>
                  <a:srgbClr val="000000"/>
                </a:solidFill>
                <a:effectLst/>
                <a:latin typeface="Arial"/>
                <a:ea typeface="Arial"/>
                <a:cs typeface="Arial"/>
                <a:sym typeface="Arial"/>
              </a:rPr>
              <a:t>Income inequality between countries has improved</a:t>
            </a:r>
          </a:p>
          <a:p>
            <a:r>
              <a:rPr lang="en-US" sz="1100" b="0" i="0" u="none" strike="noStrike" cap="none" dirty="0" smtClean="0">
                <a:solidFill>
                  <a:srgbClr val="000000"/>
                </a:solidFill>
                <a:effectLst/>
                <a:latin typeface="Arial"/>
                <a:ea typeface="Arial"/>
                <a:cs typeface="Arial"/>
                <a:sym typeface="Arial"/>
              </a:rPr>
              <a:t>For the most part we have seen income inequality between countries improve </a:t>
            </a:r>
            <a:r>
              <a:rPr lang="en-US" sz="1100" b="1" i="0" u="none" strike="noStrike" cap="none" dirty="0" smtClean="0">
                <a:solidFill>
                  <a:srgbClr val="000000"/>
                </a:solidFill>
                <a:effectLst/>
                <a:latin typeface="Arial"/>
                <a:ea typeface="Arial"/>
                <a:cs typeface="Arial"/>
                <a:sym typeface="Arial"/>
                <a:hlinkClick r:id="rId3"/>
              </a:rPr>
              <a:t>in the last 25 years</a:t>
            </a:r>
            <a:r>
              <a:rPr lang="en-US" sz="1100" b="0" i="0" u="none" strike="noStrike" cap="none" dirty="0" smtClean="0">
                <a:solidFill>
                  <a:srgbClr val="000000"/>
                </a:solidFill>
                <a:effectLst/>
                <a:latin typeface="Arial"/>
                <a:ea typeface="Arial"/>
                <a:cs typeface="Arial"/>
                <a:sym typeface="Arial"/>
              </a:rPr>
              <a:t>, meaning average incomes in developing countries are increasing at a faster rate. This can be accredited to </a:t>
            </a:r>
            <a:r>
              <a:rPr lang="en-US" sz="1100" b="1" i="0" u="none" strike="noStrike" cap="none" dirty="0" smtClean="0">
                <a:solidFill>
                  <a:srgbClr val="000000"/>
                </a:solidFill>
                <a:effectLst/>
                <a:latin typeface="Arial"/>
                <a:ea typeface="Arial"/>
                <a:cs typeface="Arial"/>
                <a:sym typeface="Arial"/>
                <a:hlinkClick r:id="rId4"/>
              </a:rPr>
              <a:t>strong economic growth</a:t>
            </a:r>
            <a:r>
              <a:rPr lang="en-US" sz="1100" b="0" i="0" u="none" strike="noStrike" cap="none" dirty="0" smtClean="0">
                <a:solidFill>
                  <a:srgbClr val="000000"/>
                </a:solidFill>
                <a:effectLst/>
                <a:latin typeface="Arial"/>
                <a:ea typeface="Arial"/>
                <a:cs typeface="Arial"/>
                <a:sym typeface="Arial"/>
              </a:rPr>
              <a:t> in China and other emerging economies in Asia. However, the gap between countries is still considerable. For example, the average income of people living in North America is </a:t>
            </a:r>
            <a:r>
              <a:rPr lang="en-US" sz="1100" b="1" i="0" u="none" strike="noStrike" cap="none" dirty="0" smtClean="0">
                <a:solidFill>
                  <a:srgbClr val="000000"/>
                </a:solidFill>
                <a:effectLst/>
                <a:latin typeface="Arial"/>
                <a:ea typeface="Arial"/>
                <a:cs typeface="Arial"/>
                <a:sym typeface="Arial"/>
                <a:hlinkClick r:id="rId4"/>
              </a:rPr>
              <a:t>16 times higher</a:t>
            </a:r>
            <a:r>
              <a:rPr lang="en-US" sz="1100" b="0" i="0" u="none" strike="noStrike" cap="none" dirty="0" smtClean="0">
                <a:solidFill>
                  <a:srgbClr val="000000"/>
                </a:solidFill>
                <a:effectLst/>
                <a:latin typeface="Arial"/>
                <a:ea typeface="Arial"/>
                <a:cs typeface="Arial"/>
                <a:sym typeface="Arial"/>
              </a:rPr>
              <a:t> than that of people in sub-Saharan Africa.</a:t>
            </a:r>
          </a:p>
          <a:p>
            <a:pPr marL="158750" indent="0">
              <a:buNone/>
            </a:pPr>
            <a:r>
              <a:rPr lang="en-US" sz="1100" b="1" i="0" u="none" strike="noStrike" cap="none" dirty="0" smtClean="0">
                <a:solidFill>
                  <a:srgbClr val="000000"/>
                </a:solidFill>
                <a:effectLst/>
                <a:latin typeface="Arial"/>
                <a:ea typeface="Arial"/>
                <a:cs typeface="Arial"/>
                <a:sym typeface="Arial"/>
              </a:rPr>
              <a:t>Income inequality within countries is getting worse</a:t>
            </a:r>
          </a:p>
          <a:p>
            <a:r>
              <a:rPr lang="en-US" sz="1100" b="0" i="0" u="none" strike="noStrike" cap="none" dirty="0" smtClean="0">
                <a:solidFill>
                  <a:srgbClr val="000000"/>
                </a:solidFill>
                <a:effectLst/>
                <a:latin typeface="Arial"/>
                <a:ea typeface="Arial"/>
                <a:cs typeface="Arial"/>
                <a:sym typeface="Arial"/>
              </a:rPr>
              <a:t>Income inequality </a:t>
            </a:r>
            <a:r>
              <a:rPr lang="en-US" sz="1100" b="0" i="0" u="sng" strike="noStrike" cap="none" dirty="0" smtClean="0">
                <a:solidFill>
                  <a:srgbClr val="000000"/>
                </a:solidFill>
                <a:effectLst/>
                <a:latin typeface="Arial"/>
                <a:ea typeface="Arial"/>
                <a:cs typeface="Arial"/>
                <a:sym typeface="Arial"/>
              </a:rPr>
              <a:t>between</a:t>
            </a:r>
            <a:r>
              <a:rPr lang="en-US" sz="1100" b="0" i="0" u="none" strike="noStrike" cap="none" dirty="0" smtClean="0">
                <a:solidFill>
                  <a:srgbClr val="000000"/>
                </a:solidFill>
                <a:effectLst/>
                <a:latin typeface="Arial"/>
                <a:ea typeface="Arial"/>
                <a:cs typeface="Arial"/>
                <a:sym typeface="Arial"/>
              </a:rPr>
              <a:t> countries has improved, yet income inequality </a:t>
            </a:r>
            <a:r>
              <a:rPr lang="en-US" sz="1100" b="0" i="0" u="sng" strike="noStrike" cap="none" dirty="0" smtClean="0">
                <a:solidFill>
                  <a:srgbClr val="000000"/>
                </a:solidFill>
                <a:effectLst/>
                <a:latin typeface="Arial"/>
                <a:ea typeface="Arial"/>
                <a:cs typeface="Arial"/>
                <a:sym typeface="Arial"/>
              </a:rPr>
              <a:t>within</a:t>
            </a:r>
            <a:r>
              <a:rPr lang="en-US" sz="1100" b="0" i="0" u="none" strike="noStrike" cap="none" dirty="0" smtClean="0">
                <a:solidFill>
                  <a:srgbClr val="000000"/>
                </a:solidFill>
                <a:effectLst/>
                <a:latin typeface="Arial"/>
                <a:ea typeface="Arial"/>
                <a:cs typeface="Arial"/>
                <a:sym typeface="Arial"/>
              </a:rPr>
              <a:t> countries has become worse. Today, </a:t>
            </a:r>
            <a:r>
              <a:rPr lang="en-US" sz="1100" b="1" i="0" u="none" strike="noStrike" cap="none" dirty="0" smtClean="0">
                <a:solidFill>
                  <a:srgbClr val="000000"/>
                </a:solidFill>
                <a:effectLst/>
                <a:latin typeface="Arial"/>
                <a:ea typeface="Arial"/>
                <a:cs typeface="Arial"/>
                <a:sym typeface="Arial"/>
                <a:hlinkClick r:id="rId5"/>
              </a:rPr>
              <a:t>71 percent</a:t>
            </a:r>
            <a:r>
              <a:rPr lang="en-US" sz="1100" b="0" i="0" u="none" strike="noStrike" cap="none" dirty="0" smtClean="0">
                <a:solidFill>
                  <a:srgbClr val="000000"/>
                </a:solidFill>
                <a:effectLst/>
                <a:latin typeface="Arial"/>
                <a:ea typeface="Arial"/>
                <a:cs typeface="Arial"/>
                <a:sym typeface="Arial"/>
              </a:rPr>
              <a:t> of the world’s population live in countries where inequality has grown. This is especially important because inequalities within countries are the inequalities people feel day to day, month to month, year to year. This is how people stack up and compare themselves with their </a:t>
            </a:r>
            <a:r>
              <a:rPr lang="en-US" sz="1100" b="0" i="0" u="none" strike="noStrike" cap="none" dirty="0" err="1" smtClean="0">
                <a:solidFill>
                  <a:srgbClr val="000000"/>
                </a:solidFill>
                <a:effectLst/>
                <a:latin typeface="Arial"/>
                <a:ea typeface="Arial"/>
                <a:cs typeface="Arial"/>
                <a:sym typeface="Arial"/>
              </a:rPr>
              <a:t>neighbours</a:t>
            </a:r>
            <a:r>
              <a:rPr lang="en-US" sz="1100" b="0" i="0" u="none" strike="noStrike" cap="none" dirty="0" smtClean="0">
                <a:solidFill>
                  <a:srgbClr val="000000"/>
                </a:solidFill>
                <a:effectLst/>
                <a:latin typeface="Arial"/>
                <a:ea typeface="Arial"/>
                <a:cs typeface="Arial"/>
                <a:sym typeface="Arial"/>
              </a:rPr>
              <a:t>, family members, and society. Since 1990, income inequality has increased in most developed countries and in some middle-income countries, including China and India.</a:t>
            </a:r>
          </a:p>
          <a:p>
            <a:pPr marL="158750" indent="0">
              <a:buNone/>
            </a:pPr>
            <a:endParaRPr lang="en-US" sz="1100" b="1" i="0" u="none" strike="noStrike" cap="none" dirty="0" smtClean="0">
              <a:solidFill>
                <a:srgbClr val="000000"/>
              </a:solidFill>
              <a:effectLst/>
              <a:latin typeface="Arial"/>
              <a:ea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baseline="0" dirty="0" smtClean="0">
                <a:solidFill>
                  <a:srgbClr val="000000"/>
                </a:solidFill>
                <a:effectLst/>
                <a:latin typeface="Arial"/>
                <a:ea typeface="Arial"/>
                <a:cs typeface="Arial"/>
                <a:sym typeface="Arial"/>
              </a:rPr>
              <a:t>Concentrated at the top -&gt; </a:t>
            </a:r>
            <a:r>
              <a:rPr lang="en-US" dirty="0" smtClean="0"/>
              <a:t>An Oxfam report shows that in the 10 years since the financial crisis, the number of billionaires has nearly doubled, and the fortunes of the world’s super-rich have reached record levels. In 2018, the </a:t>
            </a:r>
            <a:r>
              <a:rPr lang="en-US" b="1" dirty="0" smtClean="0">
                <a:hlinkClick r:id="rId6"/>
              </a:rPr>
              <a:t>26 richest people</a:t>
            </a:r>
            <a:r>
              <a:rPr lang="en-US" dirty="0" smtClean="0"/>
              <a:t> in the world held as much wealth as half of the global population (the 3.8 billion poorest people), down from 43 people the year before.</a:t>
            </a:r>
          </a:p>
          <a:p>
            <a:pPr marL="158750" indent="0">
              <a:buNone/>
            </a:pPr>
            <a:endParaRPr lang="en-US" sz="1100" b="1" i="0" u="none" strike="noStrike" cap="none" dirty="0" smtClean="0">
              <a:solidFill>
                <a:srgbClr val="000000"/>
              </a:solidFill>
              <a:effectLst/>
              <a:latin typeface="Arial"/>
              <a:ea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1" dirty="0" smtClean="0"/>
              <a:t>Inequalities </a:t>
            </a:r>
            <a:r>
              <a:rPr lang="en-GB" b="1" dirty="0" smtClean="0"/>
              <a:t>within communities</a:t>
            </a:r>
            <a:r>
              <a:rPr lang="en-US" sz="1400" b="1" baseline="0" dirty="0" smtClean="0"/>
              <a:t> - </a:t>
            </a:r>
            <a:r>
              <a:rPr lang="en-US" sz="1100" b="0" i="0" u="none" strike="noStrike" cap="none" dirty="0" smtClean="0">
                <a:solidFill>
                  <a:srgbClr val="000000"/>
                </a:solidFill>
                <a:effectLst/>
                <a:latin typeface="Arial"/>
                <a:ea typeface="Arial"/>
                <a:cs typeface="Arial"/>
                <a:sym typeface="Arial"/>
              </a:rPr>
              <a:t>Inequalities are not only driven and measured by income, but are determined by other factors - gender, age, origin, ethnicity, disability, sexual orientation, class, and religion. These factors determine inequalities of opportunity which continue to persist, within and between countries. In some parts of the world, these divides are becoming more pronounced. Meanwhile, gaps in newer areas, such as </a:t>
            </a:r>
            <a:r>
              <a:rPr lang="en-US" sz="1100" b="0" i="0" u="none" strike="noStrike" cap="none" dirty="0" smtClean="0">
                <a:solidFill>
                  <a:srgbClr val="000000"/>
                </a:solidFill>
                <a:effectLst/>
                <a:latin typeface="Arial"/>
                <a:ea typeface="Arial"/>
                <a:cs typeface="Arial"/>
                <a:sym typeface="Arial"/>
                <a:hlinkClick r:id="rId4"/>
              </a:rPr>
              <a:t>access to online and mobile technologies</a:t>
            </a:r>
            <a:r>
              <a:rPr lang="en-US" sz="1100" b="0" i="0" u="none" strike="noStrike" cap="none" dirty="0" smtClean="0">
                <a:solidFill>
                  <a:srgbClr val="000000"/>
                </a:solidFill>
                <a:effectLst/>
                <a:latin typeface="Arial"/>
                <a:ea typeface="Arial"/>
                <a:cs typeface="Arial"/>
                <a:sym typeface="Arial"/>
              </a:rPr>
              <a:t>, are emerging. The result is a complex mix of internal and external challenges that will continue to grow over the next twenty-five years.</a:t>
            </a:r>
          </a:p>
          <a:p>
            <a:pPr marL="158750" indent="0">
              <a:buNone/>
            </a:pPr>
            <a:endParaRPr lang="en-US" sz="1100" b="0" i="0" u="none" strike="noStrike" cap="none" dirty="0" smtClean="0">
              <a:solidFill>
                <a:srgbClr val="000000"/>
              </a:solidFill>
              <a:effectLst/>
              <a:latin typeface="Arial"/>
              <a:ea typeface="Arial"/>
              <a:cs typeface="Arial"/>
              <a:sym typeface="Arial"/>
            </a:endParaRPr>
          </a:p>
          <a:p>
            <a:endParaRPr lang="en-US" sz="1100" b="0" i="0" u="none" strike="noStrike" cap="none" dirty="0" smtClean="0">
              <a:solidFill>
                <a:srgbClr val="000000"/>
              </a:solidFill>
              <a:effectLst/>
              <a:latin typeface="Arial"/>
              <a:ea typeface="Arial"/>
              <a:cs typeface="Arial"/>
              <a:sym typeface="Arial"/>
            </a:endParaRPr>
          </a:p>
          <a:p>
            <a:pPr marL="0" indent="0">
              <a:buNone/>
            </a:pPr>
            <a:r>
              <a:rPr lang="en-US" dirty="0" smtClean="0"/>
              <a:t>Source:</a:t>
            </a:r>
            <a:r>
              <a:rPr lang="en-US" baseline="0" dirty="0" smtClean="0"/>
              <a:t> </a:t>
            </a:r>
            <a:r>
              <a:rPr lang="en-GB" dirty="0" smtClean="0">
                <a:hlinkClick r:id="rId7"/>
              </a:rPr>
              <a:t>https://www.un.org/en/un75/inequality-bridging-divide</a:t>
            </a:r>
            <a:endParaRPr lang="en-US" dirty="0" smtClean="0"/>
          </a:p>
          <a:p>
            <a:pPr marL="0" indent="0">
              <a:buNone/>
            </a:pPr>
            <a:endParaRPr lang="en-US" dirty="0" smtClean="0"/>
          </a:p>
          <a:p>
            <a:pPr marL="0" indent="0">
              <a:buNone/>
            </a:pPr>
            <a:endParaRPr lang="en-US" dirty="0" smtClean="0"/>
          </a:p>
          <a:p>
            <a:pPr marL="0" indent="0">
              <a:buNone/>
            </a:pPr>
            <a:r>
              <a:rPr lang="en-US" dirty="0" smtClean="0"/>
              <a:t>Source: </a:t>
            </a:r>
            <a:r>
              <a:rPr lang="en-US" u="sng" dirty="0" smtClean="0">
                <a:solidFill>
                  <a:schemeClr val="hlink"/>
                </a:solidFill>
                <a:hlinkClick r:id="rId8"/>
              </a:rPr>
              <a:t>https://inequality.org/facts/global-inequality/</a:t>
            </a:r>
            <a:r>
              <a:rPr lang="en-US" dirty="0" smtClean="0"/>
              <a:t> </a:t>
            </a:r>
          </a:p>
          <a:p>
            <a:endParaRPr lang="en-US" sz="1100" b="0" i="0" u="none" strike="noStrike" cap="none" dirty="0" smtClean="0">
              <a:solidFill>
                <a:srgbClr val="000000"/>
              </a:solidFill>
              <a:effectLst/>
              <a:latin typeface="Arial"/>
              <a:ea typeface="Arial"/>
              <a:cs typeface="Arial"/>
              <a:sym typeface="Arial"/>
            </a:endParaRPr>
          </a:p>
          <a:p>
            <a:pPr marL="0" indent="0">
              <a:buNone/>
            </a:pPr>
            <a:endParaRPr lang="en-US" dirty="0"/>
          </a:p>
        </p:txBody>
      </p:sp>
    </p:spTree>
    <p:extLst>
      <p:ext uri="{BB962C8B-B14F-4D97-AF65-F5344CB8AC3E}">
        <p14:creationId xmlns:p14="http://schemas.microsoft.com/office/powerpoint/2010/main" val="3997404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f5b4be237_1_5: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f5b4be237_1_5: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marL="0" indent="0">
              <a:buNone/>
            </a:pPr>
            <a:r>
              <a:rPr lang="en-US" dirty="0" smtClean="0"/>
              <a:t>4 minutes </a:t>
            </a:r>
          </a:p>
          <a:p>
            <a:pPr marL="0" indent="0">
              <a:buNone/>
            </a:pPr>
            <a:endParaRPr lang="en-US" dirty="0" smtClean="0"/>
          </a:p>
          <a:p>
            <a:pPr marL="0" indent="0">
              <a:buNone/>
            </a:pPr>
            <a:r>
              <a:rPr lang="en-US" dirty="0" smtClean="0"/>
              <a:t>The survey is at the bottom</a:t>
            </a:r>
            <a:r>
              <a:rPr lang="en-US" baseline="0" dirty="0" smtClean="0"/>
              <a:t> of the page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(Picture on top from “Crazy Rich Asians” movie - it may seem silly, but it is also not an inaccurate portrayal for the level of wealth some families possess.  Look at the contrast of lifestyles.)</a:t>
            </a:r>
          </a:p>
          <a:p>
            <a:pPr marL="0" indent="0">
              <a:buNone/>
            </a:pPr>
            <a:endParaRPr lang="en-US" dirty="0" smtClean="0"/>
          </a:p>
          <a:p>
            <a:pPr marL="0" indent="0">
              <a:buNone/>
            </a:pPr>
            <a:r>
              <a:rPr lang="en-US" dirty="0" smtClean="0"/>
              <a:t>If 1% has 82% of the wealth, that means there is only 18% of money available for 99% of the population.  That would be roughly </a:t>
            </a:r>
            <a:r>
              <a:rPr lang="en-US" b="1" dirty="0" smtClean="0"/>
              <a:t>(2.36*10^-9)% per person (or 0.00000000236% per person)</a:t>
            </a:r>
            <a:r>
              <a:rPr lang="en-US" dirty="0" smtClean="0"/>
              <a:t>, if the remaining 18% is distributed equally… which we know it is not.</a:t>
            </a:r>
          </a:p>
          <a:p>
            <a:pPr marL="0" indent="0">
              <a:buNone/>
            </a:pPr>
            <a:endParaRPr lang="en-US" dirty="0" smtClean="0"/>
          </a:p>
          <a:p>
            <a:pPr marL="0" indent="0">
              <a:buNone/>
            </a:pPr>
            <a:r>
              <a:rPr lang="en-US" dirty="0" smtClean="0"/>
              <a:t>10.9% of the world population lives on $1.90 a day, 28.6% live on $3.20, and 48.7% live on $5.50.</a:t>
            </a:r>
          </a:p>
          <a:p>
            <a:pPr marL="0" indent="0">
              <a:buNone/>
            </a:pPr>
            <a:endParaRPr lang="en-US" dirty="0" smtClean="0"/>
          </a:p>
          <a:p>
            <a:pPr marL="0" indent="0">
              <a:buNone/>
            </a:pPr>
            <a:r>
              <a:rPr lang="en-US" dirty="0" smtClean="0"/>
              <a:t>Unequal distribution of income counters the fight to end poverty - income inequality feeds poverty and exacerbates social problems such as gender inequality, racial inequality, and the poverty cycle.  Why?  Because these marginalized groups are more likely to make less money and then be unable to afford a better lifestyle.</a:t>
            </a:r>
          </a:p>
          <a:p>
            <a:pPr marL="0" indent="0">
              <a:buNone/>
            </a:pPr>
            <a:endParaRPr lang="en-US" dirty="0" smtClean="0"/>
          </a:p>
          <a:p>
            <a:pPr marL="0" indent="0">
              <a:buNone/>
            </a:pPr>
            <a:r>
              <a:rPr lang="en-US" dirty="0" smtClean="0"/>
              <a:t>The cycle of poverty is a real thing - income inequality prevents parents from providing the opportunities for their children to pursue their passions, develop their skills, and take risks to achieve their career goals because affording food, clothing, and rent is a daily concern that takes precedence.  Income inequality means that these people are simply trying to survive, rather than excel.  Therefore, youth do not learn the skills they need to make enough to save for movie tickets, family vacations, and a nicer house.  So they become poor parents, raise their children the same way they were raised, and the cycle continues.</a:t>
            </a:r>
          </a:p>
          <a:p>
            <a:pPr marL="0" indent="0">
              <a:buNone/>
            </a:pPr>
            <a:endParaRPr lang="en-US" dirty="0"/>
          </a:p>
        </p:txBody>
      </p:sp>
    </p:spTree>
    <p:extLst>
      <p:ext uri="{BB962C8B-B14F-4D97-AF65-F5344CB8AC3E}">
        <p14:creationId xmlns:p14="http://schemas.microsoft.com/office/powerpoint/2010/main" val="200300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4f5b4be237_1_326: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4f5b4be237_1_326: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marL="0" indent="0">
              <a:buNone/>
            </a:pPr>
            <a:r>
              <a:rPr lang="en" dirty="0"/>
              <a:t>So why is equality so difficult to achieve?  Can’t we just give everyone the same income every year and everything will sort itself out?  Here is a good visual depiction of why sorting income inequality is not as easy as one might think...</a:t>
            </a:r>
            <a:endParaRPr dirty="0"/>
          </a:p>
          <a:p>
            <a:pPr marL="0" indent="0">
              <a:buNone/>
            </a:pPr>
            <a:endParaRPr dirty="0"/>
          </a:p>
          <a:p>
            <a:pPr marL="0" indent="0">
              <a:buNone/>
            </a:pPr>
            <a:r>
              <a:rPr lang="en" dirty="0"/>
              <a:t>The boxes represent the amount of resources, support, and opportunities we are given throughout our lives.  In other words, the amount of ‘stuff’ someone gets to push them through life.  The wall represents the hurdles we have to overcome just to get by on a daily basis and reach our goals.  The height of the individuals represents the different starting points each individual is at based on a myriad of factors such as the gender you are born as, the country you are born in, the family you are born into, etc.</a:t>
            </a:r>
            <a:endParaRPr dirty="0"/>
          </a:p>
          <a:p>
            <a:pPr marL="0" indent="0">
              <a:buNone/>
            </a:pPr>
            <a:endParaRPr dirty="0"/>
          </a:p>
          <a:p>
            <a:pPr marL="0" indent="0">
              <a:buNone/>
            </a:pPr>
            <a:r>
              <a:rPr lang="en" dirty="0"/>
              <a:t>Based on this understanding, </a:t>
            </a:r>
            <a:endParaRPr dirty="0"/>
          </a:p>
          <a:p>
            <a:pPr marL="0" indent="0">
              <a:buNone/>
            </a:pPr>
            <a:r>
              <a:rPr lang="en" i="1" dirty="0"/>
              <a:t>[have participants raise their hands to vote for each </a:t>
            </a:r>
            <a:r>
              <a:rPr lang="en" i="1" dirty="0" smtClean="0"/>
              <a:t>picture, </a:t>
            </a:r>
            <a:r>
              <a:rPr lang="en" i="1" dirty="0"/>
              <a:t>then </a:t>
            </a:r>
            <a:r>
              <a:rPr lang="en" i="1" dirty="0" smtClean="0"/>
              <a:t>click once to reveal </a:t>
            </a:r>
            <a:r>
              <a:rPr lang="en" i="1" dirty="0"/>
              <a:t>which picture is which]</a:t>
            </a:r>
            <a:endParaRPr i="1" dirty="0"/>
          </a:p>
          <a:p>
            <a:pPr marL="0" indent="0">
              <a:buNone/>
            </a:pPr>
            <a:endParaRPr dirty="0"/>
          </a:p>
          <a:p>
            <a:pPr marL="0" indent="0">
              <a:buNone/>
            </a:pPr>
            <a:r>
              <a:rPr lang="en" dirty="0"/>
              <a:t>A - Equality - everyone is given the same amount of ‘stuff’ to be used however the individual sees fit.  But some people were naturally born with an advantage, so this amount of “stuff” just lifts them higher so the gap is not resolved.</a:t>
            </a:r>
            <a:endParaRPr dirty="0"/>
          </a:p>
          <a:p>
            <a:pPr marL="0" indent="0">
              <a:buNone/>
            </a:pPr>
            <a:r>
              <a:rPr lang="en" dirty="0"/>
              <a:t>B - Equity - everyone is given a different amount of ‘stuff’, determined by their need, until everyone is at the same level.  This is the best chance for ending inequality, but how can you convince the wealthiest that they should not take any more?</a:t>
            </a:r>
            <a:endParaRPr dirty="0"/>
          </a:p>
          <a:p>
            <a:pPr marL="0" indent="0">
              <a:buNone/>
            </a:pPr>
            <a:r>
              <a:rPr lang="en" dirty="0"/>
              <a:t>C - Reality - Some are given an excess of ‘stuff’, while the vast majority get little to none of the ‘stuff’.  We saw this explained in the video and pie charts already.</a:t>
            </a:r>
            <a:endParaRPr dirty="0"/>
          </a:p>
          <a:p>
            <a:pPr marL="0" indent="0">
              <a:buNone/>
            </a:pPr>
            <a:r>
              <a:rPr lang="en" dirty="0"/>
              <a:t>D - Liberation - positioning here does not matter, regardless of where you are you get the same access and opportunity.  This would mean an eradication of barriers to achieving the same opportunities so everyone, regardless of where they start out in life, can have the same options</a:t>
            </a:r>
            <a:r>
              <a:rPr lang="en" dirty="0" smtClean="0"/>
              <a:t>.</a:t>
            </a:r>
            <a:endParaRPr lang="e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1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67" name="Google Shape;67;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205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AEF4-52C2-49C4-AC85-843FE50AC82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291A57AC-47F1-40C6-B86A-5E499CAC1AE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5537EFF-70F9-4255-81B5-70634A9D7EBD}"/>
              </a:ext>
            </a:extLst>
          </p:cNvPr>
          <p:cNvSpPr>
            <a:spLocks noGrp="1"/>
          </p:cNvSpPr>
          <p:nvPr>
            <p:ph type="dt" sz="half" idx="10"/>
          </p:nvPr>
        </p:nvSpPr>
        <p:spPr/>
        <p:txBody>
          <a:bodyPr/>
          <a:lstStyle/>
          <a:p>
            <a:fld id="{4BDF68E2-58F2-4D09-BE8B-E3BD06533059}" type="datetimeFigureOut">
              <a:rPr lang="en-US" smtClean="0"/>
              <a:t>6/30/2020</a:t>
            </a:fld>
            <a:endParaRPr lang="en-US"/>
          </a:p>
        </p:txBody>
      </p:sp>
      <p:sp>
        <p:nvSpPr>
          <p:cNvPr id="5" name="Footer Placeholder 4">
            <a:extLst>
              <a:ext uri="{FF2B5EF4-FFF2-40B4-BE49-F238E27FC236}">
                <a16:creationId xmlns:a16="http://schemas.microsoft.com/office/drawing/2014/main" id="{368B2E29-EEF4-476B-8A96-FF238D739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A2BA9-1051-42E4-9140-8B588792789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1556964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DCFB-A58D-4869-BB61-0188D36149E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F57C521-A598-40E0-89C0-8F8A0749F8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0EA695-BC72-4803-882D-9C486F8F5B5B}"/>
              </a:ext>
            </a:extLst>
          </p:cNvPr>
          <p:cNvSpPr>
            <a:spLocks noGrp="1"/>
          </p:cNvSpPr>
          <p:nvPr>
            <p:ph type="dt" sz="half" idx="10"/>
          </p:nvPr>
        </p:nvSpPr>
        <p:spPr/>
        <p:txBody>
          <a:bodyPr/>
          <a:lstStyle/>
          <a:p>
            <a:fld id="{528FC5F6-F338-4AE4-BB23-26385BCFC423}" type="datetimeFigureOut">
              <a:rPr lang="en-US" smtClean="0"/>
              <a:t>6/30/2020</a:t>
            </a:fld>
            <a:endParaRPr lang="en-US"/>
          </a:p>
        </p:txBody>
      </p:sp>
      <p:sp>
        <p:nvSpPr>
          <p:cNvPr id="5" name="Footer Placeholder 4">
            <a:extLst>
              <a:ext uri="{FF2B5EF4-FFF2-40B4-BE49-F238E27FC236}">
                <a16:creationId xmlns:a16="http://schemas.microsoft.com/office/drawing/2014/main" id="{91E5A44A-F111-4299-8C77-6255910DB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43D10-48F0-408E-B50C-AB195737BD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941158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ED37-D410-451B-91BB-3BB9910E293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8C480FF-A851-48E8-AC17-359A35E17D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4338E5-18FA-4BCA-8170-8F54F09BB9C2}"/>
              </a:ext>
            </a:extLst>
          </p:cNvPr>
          <p:cNvSpPr>
            <a:spLocks noGrp="1"/>
          </p:cNvSpPr>
          <p:nvPr>
            <p:ph type="dt" sz="half" idx="10"/>
          </p:nvPr>
        </p:nvSpPr>
        <p:spPr/>
        <p:txBody>
          <a:bodyPr/>
          <a:lstStyle/>
          <a:p>
            <a:fld id="{20EBB0C4-6273-4C6E-B9BD-2EDC30F1CD52}" type="datetimeFigureOut">
              <a:rPr lang="en-US" smtClean="0"/>
              <a:t>6/30/2020</a:t>
            </a:fld>
            <a:endParaRPr lang="en-US"/>
          </a:p>
        </p:txBody>
      </p:sp>
      <p:sp>
        <p:nvSpPr>
          <p:cNvPr id="5" name="Footer Placeholder 4">
            <a:extLst>
              <a:ext uri="{FF2B5EF4-FFF2-40B4-BE49-F238E27FC236}">
                <a16:creationId xmlns:a16="http://schemas.microsoft.com/office/drawing/2014/main" id="{A18F0297-F705-4C9B-86CF-E3BBC0FF3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E3322-C88D-48A1-85B8-993992ECAF4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867897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4B7A-E8E4-41D9-B0FF-45B687EC715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C271382-5DA0-4C95-A3A4-E200F244462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C5831DA-114C-4A21-9F29-B56CD87B0DB1}"/>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1A0607F-F0F1-48D7-B547-4A01F9CDBCD8}"/>
              </a:ext>
            </a:extLst>
          </p:cNvPr>
          <p:cNvSpPr>
            <a:spLocks noGrp="1"/>
          </p:cNvSpPr>
          <p:nvPr>
            <p:ph type="dt" sz="half" idx="10"/>
          </p:nvPr>
        </p:nvSpPr>
        <p:spPr/>
        <p:txBody>
          <a:bodyPr/>
          <a:lstStyle/>
          <a:p>
            <a:fld id="{19AB4D41-86C1-4908-B66A-0B50CEB3BF29}" type="datetimeFigureOut">
              <a:rPr lang="en-US" smtClean="0"/>
              <a:t>6/30/2020</a:t>
            </a:fld>
            <a:endParaRPr lang="en-US"/>
          </a:p>
        </p:txBody>
      </p:sp>
      <p:sp>
        <p:nvSpPr>
          <p:cNvPr id="6" name="Footer Placeholder 5">
            <a:extLst>
              <a:ext uri="{FF2B5EF4-FFF2-40B4-BE49-F238E27FC236}">
                <a16:creationId xmlns:a16="http://schemas.microsoft.com/office/drawing/2014/main" id="{549F0CD9-819F-4077-BC2E-A19CA9776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01528-B58F-4FC2-8EEC-3E92517AE45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647880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0FE9-4A21-410D-81E6-98E08AC97E3E}"/>
              </a:ext>
            </a:extLst>
          </p:cNvPr>
          <p:cNvSpPr>
            <a:spLocks noGrp="1"/>
          </p:cNvSpPr>
          <p:nvPr>
            <p:ph type="title"/>
          </p:nvPr>
        </p:nvSpPr>
        <p:spPr>
          <a:xfrm>
            <a:off x="629841" y="273844"/>
            <a:ext cx="7886700" cy="994172"/>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E6BDDA-6719-4971-A0F6-236854C21D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9035733-2509-456A-9FA5-941EA9828D3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D6F692A-3650-4365-AD56-40AAE722A6A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63E7EBF-937B-4E9D-B079-1684716290F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2B7FB8A-3F74-48FB-A1CB-CCFCCAAA5759}"/>
              </a:ext>
            </a:extLst>
          </p:cNvPr>
          <p:cNvSpPr>
            <a:spLocks noGrp="1"/>
          </p:cNvSpPr>
          <p:nvPr>
            <p:ph type="dt" sz="half" idx="10"/>
          </p:nvPr>
        </p:nvSpPr>
        <p:spPr/>
        <p:txBody>
          <a:bodyPr/>
          <a:lstStyle/>
          <a:p>
            <a:fld id="{E6426E2C-56C1-4E0D-A793-0088A7FDD37E}" type="datetimeFigureOut">
              <a:rPr lang="en-US" smtClean="0"/>
              <a:t>6/30/2020</a:t>
            </a:fld>
            <a:endParaRPr lang="en-US"/>
          </a:p>
        </p:txBody>
      </p:sp>
      <p:sp>
        <p:nvSpPr>
          <p:cNvPr id="8" name="Footer Placeholder 7">
            <a:extLst>
              <a:ext uri="{FF2B5EF4-FFF2-40B4-BE49-F238E27FC236}">
                <a16:creationId xmlns:a16="http://schemas.microsoft.com/office/drawing/2014/main" id="{ADA8F08B-91EB-4412-B98E-7993ADE304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6550C-F965-4310-9D6F-DE8D8AB518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1691249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1ECA-134D-4895-B3BC-F1494AA2DA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BBD2BF7-FE87-46B0-AA9C-0EBAAA11E67F}"/>
              </a:ext>
            </a:extLst>
          </p:cNvPr>
          <p:cNvSpPr>
            <a:spLocks noGrp="1"/>
          </p:cNvSpPr>
          <p:nvPr>
            <p:ph type="dt" sz="half" idx="10"/>
          </p:nvPr>
        </p:nvSpPr>
        <p:spPr/>
        <p:txBody>
          <a:bodyPr/>
          <a:lstStyle/>
          <a:p>
            <a:fld id="{C8C39B41-D8B5-4052-B551-9B5525EAA8B6}" type="datetimeFigureOut">
              <a:rPr lang="en-US" smtClean="0"/>
              <a:t>6/30/2020</a:t>
            </a:fld>
            <a:endParaRPr lang="en-US"/>
          </a:p>
        </p:txBody>
      </p:sp>
      <p:sp>
        <p:nvSpPr>
          <p:cNvPr id="4" name="Footer Placeholder 3">
            <a:extLst>
              <a:ext uri="{FF2B5EF4-FFF2-40B4-BE49-F238E27FC236}">
                <a16:creationId xmlns:a16="http://schemas.microsoft.com/office/drawing/2014/main" id="{65FB2D49-0BC7-4BF7-A8AF-44B7289363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F1A63-656D-4C17-BE1E-F8AB1140DF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1526563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6/30/2020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05578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56BC-56C6-45A4-B0E6-01917D9885F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B85E17F-4724-4E53-8BD0-5FF6F7EAAD2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EA3ECEC-A47D-4051-A967-43C47213EF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8BB27EC-9F09-4CC8-AF61-E9887DFFA7F3}"/>
              </a:ext>
            </a:extLst>
          </p:cNvPr>
          <p:cNvSpPr>
            <a:spLocks noGrp="1"/>
          </p:cNvSpPr>
          <p:nvPr>
            <p:ph type="dt" sz="half" idx="10"/>
          </p:nvPr>
        </p:nvSpPr>
        <p:spPr/>
        <p:txBody>
          <a:bodyPr/>
          <a:lstStyle/>
          <a:p>
            <a:fld id="{32ABBEA6-7C60-4B02-AE87-00D78D8422AF}" type="datetimeFigureOut">
              <a:rPr lang="en-US" smtClean="0"/>
              <a:t>6/30/2020</a:t>
            </a:fld>
            <a:endParaRPr lang="en-US"/>
          </a:p>
        </p:txBody>
      </p:sp>
      <p:sp>
        <p:nvSpPr>
          <p:cNvPr id="6" name="Footer Placeholder 5">
            <a:extLst>
              <a:ext uri="{FF2B5EF4-FFF2-40B4-BE49-F238E27FC236}">
                <a16:creationId xmlns:a16="http://schemas.microsoft.com/office/drawing/2014/main" id="{1982A64B-1E97-4662-B5C7-D5C793FA8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4C9C6-8AC9-49E4-B333-3D8A168494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6929048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E1E4-372F-4700-8493-84DE300811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8B8CF-B18F-4F60-99F1-C98B4915DE3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a:extLst>
              <a:ext uri="{FF2B5EF4-FFF2-40B4-BE49-F238E27FC236}">
                <a16:creationId xmlns:a16="http://schemas.microsoft.com/office/drawing/2014/main" id="{FD290549-C66F-4675-9224-4524CCD127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D1992F-268F-44E8-A84B-360CBC435881}"/>
              </a:ext>
            </a:extLst>
          </p:cNvPr>
          <p:cNvSpPr>
            <a:spLocks noGrp="1"/>
          </p:cNvSpPr>
          <p:nvPr>
            <p:ph type="dt" sz="half" idx="10"/>
          </p:nvPr>
        </p:nvSpPr>
        <p:spPr/>
        <p:txBody>
          <a:bodyPr/>
          <a:lstStyle/>
          <a:p>
            <a:fld id="{C9CAD897-D46E-4AD2-BD9B-49DD3E640873}" type="datetimeFigureOut">
              <a:rPr lang="en-US" smtClean="0"/>
              <a:t>6/30/2020</a:t>
            </a:fld>
            <a:endParaRPr lang="en-US"/>
          </a:p>
        </p:txBody>
      </p:sp>
      <p:sp>
        <p:nvSpPr>
          <p:cNvPr id="6" name="Footer Placeholder 5">
            <a:extLst>
              <a:ext uri="{FF2B5EF4-FFF2-40B4-BE49-F238E27FC236}">
                <a16:creationId xmlns:a16="http://schemas.microsoft.com/office/drawing/2014/main" id="{DDC87312-8061-42EF-86C3-5C7EB9B85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E0EB8-9607-4DDB-BB26-B06A0C6520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2461384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1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82" name="Google Shape;82;p17"/>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3" name="Google Shape;83;p17"/>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4" name="Google Shape;84;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F485-088C-4115-910F-ABD2D0DF603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AF59405-7295-4186-8B6D-F05B44DA82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F221EF-8C66-4A5B-9FDD-3C7F0E1758E5}"/>
              </a:ext>
            </a:extLst>
          </p:cNvPr>
          <p:cNvSpPr>
            <a:spLocks noGrp="1"/>
          </p:cNvSpPr>
          <p:nvPr>
            <p:ph type="dt" sz="half" idx="10"/>
          </p:nvPr>
        </p:nvSpPr>
        <p:spPr/>
        <p:txBody>
          <a:bodyPr/>
          <a:lstStyle/>
          <a:p>
            <a:fld id="{2E2D6473-DF6D-4702-B328-E0DD40540A4E}" type="datetimeFigureOut">
              <a:rPr lang="en-US" smtClean="0"/>
              <a:t>6/30/2020</a:t>
            </a:fld>
            <a:endParaRPr lang="en-US"/>
          </a:p>
        </p:txBody>
      </p:sp>
      <p:sp>
        <p:nvSpPr>
          <p:cNvPr id="5" name="Footer Placeholder 4">
            <a:extLst>
              <a:ext uri="{FF2B5EF4-FFF2-40B4-BE49-F238E27FC236}">
                <a16:creationId xmlns:a16="http://schemas.microsoft.com/office/drawing/2014/main" id="{EF734C08-8AB2-44BB-87CB-451FA3A29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A9E23-F043-4A74-A3B3-A00902614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070748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F944A-E917-49EA-B1A6-07D5F82A0C8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5C31936-8EBB-463F-AE68-263387A3CAD1}"/>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3C4D16-6288-4612-908C-46748DC45E4C}"/>
              </a:ext>
            </a:extLst>
          </p:cNvPr>
          <p:cNvSpPr>
            <a:spLocks noGrp="1"/>
          </p:cNvSpPr>
          <p:nvPr>
            <p:ph type="dt" sz="half" idx="10"/>
          </p:nvPr>
        </p:nvSpPr>
        <p:spPr/>
        <p:txBody>
          <a:bodyPr/>
          <a:lstStyle/>
          <a:p>
            <a:fld id="{E26F7E3A-B166-407D-9866-32884E7D5B37}" type="datetimeFigureOut">
              <a:rPr lang="en-US" smtClean="0"/>
              <a:t>6/30/2020</a:t>
            </a:fld>
            <a:endParaRPr lang="en-US"/>
          </a:p>
        </p:txBody>
      </p:sp>
      <p:sp>
        <p:nvSpPr>
          <p:cNvPr id="5" name="Footer Placeholder 4">
            <a:extLst>
              <a:ext uri="{FF2B5EF4-FFF2-40B4-BE49-F238E27FC236}">
                <a16:creationId xmlns:a16="http://schemas.microsoft.com/office/drawing/2014/main" id="{108FB3DA-A1B1-46D9-A858-8184CB127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55968-9CD7-47C1-B904-E03658FD26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3983025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82055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95574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1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91" name="Google Shape;91;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9"/>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98" name="Google Shape;98;p19"/>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99" name="Google Shape;99;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20"/>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05" name="Google Shape;105;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12" name="Google Shape;112;p21"/>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13" name="Google Shape;113;p21"/>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14" name="Google Shape;114;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
        <p:cNvGrpSpPr/>
        <p:nvPr/>
      </p:nvGrpSpPr>
      <p:grpSpPr>
        <a:xfrm>
          <a:off x="0" y="0"/>
          <a:ext cx="0" cy="0"/>
          <a:chOff x="0" y="0"/>
          <a:chExt cx="0" cy="0"/>
        </a:xfrm>
      </p:grpSpPr>
      <p:sp>
        <p:nvSpPr>
          <p:cNvPr id="116" name="Google Shape;116;p22"/>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300"/>
              <a:buNone/>
              <a:defRPr/>
            </a:lvl1pPr>
          </a:lstStyle>
          <a:p>
            <a:endParaRPr/>
          </a:p>
        </p:txBody>
      </p:sp>
      <p:sp>
        <p:nvSpPr>
          <p:cNvPr id="117" name="Google Shape;117;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23"/>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sp>
        <p:nvSpPr>
          <p:cNvPr id="124" name="Google Shape;124;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53" name="Google Shape;53;p1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0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30/06/2020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9.xml"/><Relationship Id="rId1" Type="http://schemas.openxmlformats.org/officeDocument/2006/relationships/video" Target="https://www.youtube.com/embed/y0GlC6f8NJ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create.kahoot.it/share/how-equal-is-your-world/42b30c06-8e33-4f00-aff7-48aa005099a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video" Target="https://www.youtube.com/embed/09pF3-qrpoQ" TargetMode="Externa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indoor, sky&#10;&#10;Description generated with very high confidence">
            <a:extLst>
              <a:ext uri="{FF2B5EF4-FFF2-40B4-BE49-F238E27FC236}">
                <a16:creationId xmlns:a16="http://schemas.microsoft.com/office/drawing/2014/main" id="{B8991295-AA0F-4C25-AE1F-144C38CD0E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4" y="-742"/>
            <a:ext cx="2854531" cy="2131621"/>
          </a:xfrm>
          <a:prstGeom prst="rect">
            <a:avLst/>
          </a:prstGeom>
        </p:spPr>
      </p:pic>
      <p:pic>
        <p:nvPicPr>
          <p:cNvPr id="14" name="Picture 14" descr="A picture containing building, outdoor, person, man&#10;&#10;Description generated with very high confidence">
            <a:extLst>
              <a:ext uri="{FF2B5EF4-FFF2-40B4-BE49-F238E27FC236}">
                <a16:creationId xmlns:a16="http://schemas.microsoft.com/office/drawing/2014/main" id="{E8C6F18E-EEB4-4DEF-8126-804FE4BEDF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0496" y="3089811"/>
            <a:ext cx="3084615" cy="2051462"/>
          </a:xfrm>
          <a:prstGeom prst="rect">
            <a:avLst/>
          </a:prstGeom>
        </p:spPr>
      </p:pic>
      <p:pic>
        <p:nvPicPr>
          <p:cNvPr id="20" name="Picture 20" descr="A person wearing a mask&#10;&#10;Description generated with high confidence">
            <a:extLst>
              <a:ext uri="{FF2B5EF4-FFF2-40B4-BE49-F238E27FC236}">
                <a16:creationId xmlns:a16="http://schemas.microsoft.com/office/drawing/2014/main" id="{F286D72F-FE1B-4BE6-9F2F-60F7B068E5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7900" y="3089811"/>
            <a:ext cx="3084616" cy="2051462"/>
          </a:xfrm>
          <a:prstGeom prst="rect">
            <a:avLst/>
          </a:prstGeom>
        </p:spPr>
      </p:pic>
      <p:pic>
        <p:nvPicPr>
          <p:cNvPr id="18" name="Picture 18" descr="A girl sitting at a table&#10;&#10;Description generated with very high confidence">
            <a:extLst>
              <a:ext uri="{FF2B5EF4-FFF2-40B4-BE49-F238E27FC236}">
                <a16:creationId xmlns:a16="http://schemas.microsoft.com/office/drawing/2014/main" id="{7D9CD22D-C0D3-4635-9FAD-6CCEFC3E13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8984" y="1334"/>
            <a:ext cx="3225633" cy="2127468"/>
          </a:xfrm>
          <a:prstGeom prst="rect">
            <a:avLst/>
          </a:prstGeom>
        </p:spPr>
      </p:pic>
      <p:pic>
        <p:nvPicPr>
          <p:cNvPr id="16" name="Picture 16" descr="A person sitting on a bench&#10;&#10;Description generated with high confidence">
            <a:extLst>
              <a:ext uri="{FF2B5EF4-FFF2-40B4-BE49-F238E27FC236}">
                <a16:creationId xmlns:a16="http://schemas.microsoft.com/office/drawing/2014/main" id="{D8C00BAD-3E4A-4ABA-96B3-717417354A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9147" y="2226"/>
            <a:ext cx="3203368" cy="2125683"/>
          </a:xfrm>
          <a:prstGeom prst="rect">
            <a:avLst/>
          </a:prstGeom>
        </p:spPr>
      </p:pic>
      <p:pic>
        <p:nvPicPr>
          <p:cNvPr id="29" name="Picture 29" descr="A young girl standing in front of a building&#10;&#10;Description generated with high confidence">
            <a:extLst>
              <a:ext uri="{FF2B5EF4-FFF2-40B4-BE49-F238E27FC236}">
                <a16:creationId xmlns:a16="http://schemas.microsoft.com/office/drawing/2014/main" id="{7028FA6A-0D71-43F3-8E8C-1625146896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85" y="3088918"/>
            <a:ext cx="3062349" cy="2053248"/>
          </a:xfrm>
          <a:prstGeom prst="rect">
            <a:avLst/>
          </a:prstGeom>
        </p:spPr>
      </p:pic>
      <p:sp>
        <p:nvSpPr>
          <p:cNvPr id="2" name="TextBox 1">
            <a:extLst>
              <a:ext uri="{FF2B5EF4-FFF2-40B4-BE49-F238E27FC236}">
                <a16:creationId xmlns:a16="http://schemas.microsoft.com/office/drawing/2014/main" id="{53FC511C-70D5-447A-8EE8-10AD4C25427D}"/>
              </a:ext>
            </a:extLst>
          </p:cNvPr>
          <p:cNvSpPr txBox="1"/>
          <p:nvPr/>
        </p:nvSpPr>
        <p:spPr>
          <a:xfrm>
            <a:off x="773723" y="2300166"/>
            <a:ext cx="7455877" cy="646331"/>
          </a:xfrm>
          <a:prstGeom prst="rect">
            <a:avLst/>
          </a:prstGeom>
          <a:noFill/>
        </p:spPr>
        <p:txBody>
          <a:bodyPr wrap="square" rtlCol="0">
            <a:spAutoFit/>
          </a:bodyPr>
          <a:lstStyle/>
          <a:p>
            <a:pPr algn="ctr"/>
            <a:r>
              <a:rPr lang="en-IE" sz="3600" dirty="0" smtClean="0">
                <a:solidFill>
                  <a:srgbClr val="00B0F0"/>
                </a:solidFill>
                <a:latin typeface="Univers" panose="020B0604020202020204" charset="0"/>
              </a:rPr>
              <a:t>Reduced inequality</a:t>
            </a:r>
            <a:endParaRPr lang="en-IE" sz="3600" dirty="0">
              <a:solidFill>
                <a:srgbClr val="00B0F0"/>
              </a:solidFill>
              <a:latin typeface="Univers" panose="020B0604020202020204" charset="0"/>
            </a:endParaRPr>
          </a:p>
        </p:txBody>
      </p:sp>
    </p:spTree>
    <p:extLst>
      <p:ext uri="{BB962C8B-B14F-4D97-AF65-F5344CB8AC3E}">
        <p14:creationId xmlns:p14="http://schemas.microsoft.com/office/powerpoint/2010/main" val="3333638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4043977F-203D-45EE-BE4E-1D8A136ED9EA}"/>
              </a:ext>
            </a:extLst>
          </p:cNvPr>
          <p:cNvSpPr txBox="1">
            <a:spLocks/>
          </p:cNvSpPr>
          <p:nvPr/>
        </p:nvSpPr>
        <p:spPr>
          <a:xfrm>
            <a:off x="1238250" y="3555925"/>
            <a:ext cx="7905750" cy="6381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dirty="0" smtClean="0">
                <a:solidFill>
                  <a:schemeClr val="bg1"/>
                </a:solidFill>
                <a:latin typeface="Univers" panose="020B0604020202020204" charset="0"/>
              </a:rPr>
              <a:t>What are the drivers of inequality?</a:t>
            </a:r>
            <a:endParaRPr lang="en-US" dirty="0">
              <a:solidFill>
                <a:schemeClr val="bg1"/>
              </a:solidFill>
              <a:latin typeface="Univers" panose="020B0604020202020204" charset="0"/>
            </a:endParaRPr>
          </a:p>
        </p:txBody>
      </p:sp>
      <p:sp>
        <p:nvSpPr>
          <p:cNvPr id="7" name="TextBox 6">
            <a:extLst>
              <a:ext uri="{FF2B5EF4-FFF2-40B4-BE49-F238E27FC236}">
                <a16:creationId xmlns:a16="http://schemas.microsoft.com/office/drawing/2014/main" id="{A4C5FE98-862D-464C-801D-0F9F39CFED7B}"/>
              </a:ext>
            </a:extLst>
          </p:cNvPr>
          <p:cNvSpPr txBox="1"/>
          <p:nvPr/>
        </p:nvSpPr>
        <p:spPr>
          <a:xfrm>
            <a:off x="1696825" y="646787"/>
            <a:ext cx="5250730" cy="218521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chemeClr val="bg1"/>
                </a:solidFill>
                <a:latin typeface="Univers" panose="020B0604020202020204" charset="0"/>
              </a:rPr>
              <a:t>“Poverty is not an accident. Like slavery and apartheid, it is man made and can be removed by the actions of human beings.” </a:t>
            </a:r>
            <a:endParaRPr lang="en-US" sz="2400" i="1" dirty="0" smtClean="0">
              <a:solidFill>
                <a:schemeClr val="bg1"/>
              </a:solidFill>
              <a:latin typeface="Univers" panose="020B0604020202020204" charset="0"/>
            </a:endParaRPr>
          </a:p>
          <a:p>
            <a:pPr algn="ctr"/>
            <a:endParaRPr lang="en-US" sz="2000" i="1" dirty="0">
              <a:solidFill>
                <a:schemeClr val="bg1"/>
              </a:solidFill>
              <a:latin typeface="Univers" panose="020B0604020202020204" charset="0"/>
            </a:endParaRPr>
          </a:p>
          <a:p>
            <a:pPr algn="ctr"/>
            <a:r>
              <a:rPr lang="en-US" sz="2000" dirty="0" smtClean="0">
                <a:solidFill>
                  <a:schemeClr val="bg1"/>
                </a:solidFill>
                <a:latin typeface="Univers" panose="020B0604020202020204" charset="0"/>
              </a:rPr>
              <a:t>Nelson </a:t>
            </a:r>
            <a:r>
              <a:rPr lang="en-US" sz="2000" dirty="0">
                <a:solidFill>
                  <a:schemeClr val="bg1"/>
                </a:solidFill>
                <a:latin typeface="Univers" panose="020B0604020202020204" charset="0"/>
              </a:rPr>
              <a:t>Mandela</a:t>
            </a:r>
          </a:p>
        </p:txBody>
      </p:sp>
    </p:spTree>
    <p:extLst>
      <p:ext uri="{BB962C8B-B14F-4D97-AF65-F5344CB8AC3E}">
        <p14:creationId xmlns:p14="http://schemas.microsoft.com/office/powerpoint/2010/main" val="1517921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posing for the camera&#10;&#10;Description generated with very high confidence">
            <a:extLst>
              <a:ext uri="{FF2B5EF4-FFF2-40B4-BE49-F238E27FC236}">
                <a16:creationId xmlns:a16="http://schemas.microsoft.com/office/drawing/2014/main" id="{A4035EFD-2F6E-4372-9AFB-7443E5BEE8A4}"/>
              </a:ext>
            </a:extLst>
          </p:cNvPr>
          <p:cNvPicPr>
            <a:picLocks noChangeAspect="1"/>
          </p:cNvPicPr>
          <p:nvPr/>
        </p:nvPicPr>
        <p:blipFill>
          <a:blip r:embed="rId3"/>
          <a:stretch>
            <a:fillRect/>
          </a:stretch>
        </p:blipFill>
        <p:spPr>
          <a:xfrm>
            <a:off x="3059394" y="3446913"/>
            <a:ext cx="3023558" cy="2017790"/>
          </a:xfrm>
          <a:prstGeom prst="rect">
            <a:avLst/>
          </a:prstGeom>
        </p:spPr>
      </p:pic>
      <p:pic>
        <p:nvPicPr>
          <p:cNvPr id="7" name="Picture 7" descr="A person holding a book&#10;&#10;Description generated with high confidence">
            <a:extLst>
              <a:ext uri="{FF2B5EF4-FFF2-40B4-BE49-F238E27FC236}">
                <a16:creationId xmlns:a16="http://schemas.microsoft.com/office/drawing/2014/main" id="{520CE212-0A5B-4698-9893-61707B74C4AC}"/>
              </a:ext>
            </a:extLst>
          </p:cNvPr>
          <p:cNvPicPr>
            <a:picLocks noChangeAspect="1"/>
          </p:cNvPicPr>
          <p:nvPr/>
        </p:nvPicPr>
        <p:blipFill>
          <a:blip r:embed="rId4"/>
          <a:stretch>
            <a:fillRect/>
          </a:stretch>
        </p:blipFill>
        <p:spPr>
          <a:xfrm>
            <a:off x="6042391" y="3399778"/>
            <a:ext cx="3101609" cy="2220099"/>
          </a:xfrm>
          <a:prstGeom prst="rect">
            <a:avLst/>
          </a:prstGeom>
        </p:spPr>
      </p:pic>
      <p:pic>
        <p:nvPicPr>
          <p:cNvPr id="11" name="Picture 11" descr="A picture containing text, book&#10;&#10;Description generated with very high confidence">
            <a:extLst>
              <a:ext uri="{FF2B5EF4-FFF2-40B4-BE49-F238E27FC236}">
                <a16:creationId xmlns:a16="http://schemas.microsoft.com/office/drawing/2014/main" id="{BB1FBBED-37B2-4B93-9041-BB8F5B7EBA21}"/>
              </a:ext>
            </a:extLst>
          </p:cNvPr>
          <p:cNvPicPr>
            <a:picLocks noChangeAspect="1"/>
          </p:cNvPicPr>
          <p:nvPr/>
        </p:nvPicPr>
        <p:blipFill rotWithShape="1">
          <a:blip r:embed="rId5"/>
          <a:srcRect t="3304" r="2028" b="1739"/>
          <a:stretch/>
        </p:blipFill>
        <p:spPr>
          <a:xfrm>
            <a:off x="5891751" y="311085"/>
            <a:ext cx="3327663" cy="2687726"/>
          </a:xfrm>
          <a:prstGeom prst="rect">
            <a:avLst/>
          </a:prstGeom>
        </p:spPr>
      </p:pic>
      <p:pic>
        <p:nvPicPr>
          <p:cNvPr id="13" name="Picture 13" descr="A picture containing text, book&#10;&#10;Description generated with very high confidence">
            <a:extLst>
              <a:ext uri="{FF2B5EF4-FFF2-40B4-BE49-F238E27FC236}">
                <a16:creationId xmlns:a16="http://schemas.microsoft.com/office/drawing/2014/main" id="{6EFE4A0A-E603-4C52-A552-0F6179AA25AB}"/>
              </a:ext>
            </a:extLst>
          </p:cNvPr>
          <p:cNvPicPr>
            <a:picLocks noChangeAspect="1"/>
          </p:cNvPicPr>
          <p:nvPr/>
        </p:nvPicPr>
        <p:blipFill>
          <a:blip r:embed="rId6"/>
          <a:stretch>
            <a:fillRect/>
          </a:stretch>
        </p:blipFill>
        <p:spPr>
          <a:xfrm>
            <a:off x="2630078" y="854173"/>
            <a:ext cx="2920553" cy="2077563"/>
          </a:xfrm>
          <a:prstGeom prst="rect">
            <a:avLst/>
          </a:prstGeom>
        </p:spPr>
      </p:pic>
      <p:pic>
        <p:nvPicPr>
          <p:cNvPr id="15" name="Picture 15" descr="A close up of text on a black background&#10;&#10;Description generated with high confidence">
            <a:extLst>
              <a:ext uri="{FF2B5EF4-FFF2-40B4-BE49-F238E27FC236}">
                <a16:creationId xmlns:a16="http://schemas.microsoft.com/office/drawing/2014/main" id="{F1C17DB8-3F96-4D42-9884-36AEA6CA7D6E}"/>
              </a:ext>
            </a:extLst>
          </p:cNvPr>
          <p:cNvPicPr>
            <a:picLocks noChangeAspect="1"/>
          </p:cNvPicPr>
          <p:nvPr/>
        </p:nvPicPr>
        <p:blipFill rotWithShape="1">
          <a:blip r:embed="rId7"/>
          <a:srcRect l="4540" r="4447" b="5292"/>
          <a:stretch/>
        </p:blipFill>
        <p:spPr>
          <a:xfrm>
            <a:off x="0" y="412929"/>
            <a:ext cx="2630078" cy="2518807"/>
          </a:xfrm>
          <a:prstGeom prst="rect">
            <a:avLst/>
          </a:prstGeom>
        </p:spPr>
      </p:pic>
      <p:pic>
        <p:nvPicPr>
          <p:cNvPr id="17" name="Picture 17" descr="A close up of a book&#10;&#10;Description generated with high confidence">
            <a:extLst>
              <a:ext uri="{FF2B5EF4-FFF2-40B4-BE49-F238E27FC236}">
                <a16:creationId xmlns:a16="http://schemas.microsoft.com/office/drawing/2014/main" id="{51BE4B84-D7C0-44DE-AC96-4DC147368F72}"/>
              </a:ext>
            </a:extLst>
          </p:cNvPr>
          <p:cNvPicPr>
            <a:picLocks noChangeAspect="1"/>
          </p:cNvPicPr>
          <p:nvPr/>
        </p:nvPicPr>
        <p:blipFill rotWithShape="1">
          <a:blip r:embed="rId8"/>
          <a:srcRect l="2234" t="1847" r="3137" b="2980"/>
          <a:stretch/>
        </p:blipFill>
        <p:spPr>
          <a:xfrm>
            <a:off x="-31075" y="3424999"/>
            <a:ext cx="3090469" cy="2218799"/>
          </a:xfrm>
          <a:prstGeom prst="rect">
            <a:avLst/>
          </a:prstGeom>
        </p:spPr>
      </p:pic>
      <p:sp>
        <p:nvSpPr>
          <p:cNvPr id="10" name="TextBox 9">
            <a:extLst>
              <a:ext uri="{FF2B5EF4-FFF2-40B4-BE49-F238E27FC236}">
                <a16:creationId xmlns:a16="http://schemas.microsoft.com/office/drawing/2014/main" id="{31499C11-27BC-435B-8B37-ECD802F4EB25}"/>
              </a:ext>
            </a:extLst>
          </p:cNvPr>
          <p:cNvSpPr txBox="1"/>
          <p:nvPr/>
        </p:nvSpPr>
        <p:spPr>
          <a:xfrm>
            <a:off x="0" y="412929"/>
            <a:ext cx="6118789" cy="523220"/>
          </a:xfrm>
          <a:prstGeom prst="rect">
            <a:avLst/>
          </a:prstGeom>
          <a:solidFill>
            <a:srgbClr val="00B0F0"/>
          </a:solidFill>
        </p:spPr>
        <p:txBody>
          <a:bodyPr wrap="square" rtlCol="0">
            <a:spAutoFit/>
          </a:bodyPr>
          <a:lstStyle/>
          <a:p>
            <a:r>
              <a:rPr lang="en-IE" sz="2800" b="1" dirty="0" smtClean="0"/>
              <a:t>DRIVERS OF INEQUALITY</a:t>
            </a:r>
            <a:endParaRPr lang="en-US" sz="2800" dirty="0"/>
          </a:p>
        </p:txBody>
      </p:sp>
      <p:sp>
        <p:nvSpPr>
          <p:cNvPr id="19" name="TextBox 18">
            <a:extLst>
              <a:ext uri="{FF2B5EF4-FFF2-40B4-BE49-F238E27FC236}">
                <a16:creationId xmlns:a16="http://schemas.microsoft.com/office/drawing/2014/main" id="{57B843B5-C168-408F-8BDF-CD9A19F2C94A}"/>
              </a:ext>
            </a:extLst>
          </p:cNvPr>
          <p:cNvSpPr txBox="1"/>
          <p:nvPr/>
        </p:nvSpPr>
        <p:spPr>
          <a:xfrm>
            <a:off x="6051877" y="2932151"/>
            <a:ext cx="3092123"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Univers"/>
              </a:rPr>
              <a:t>Decision makers make the </a:t>
            </a:r>
            <a:endParaRPr lang="en-US" dirty="0" smtClean="0">
              <a:solidFill>
                <a:schemeClr val="bg1"/>
              </a:solidFill>
              <a:latin typeface="Univers"/>
            </a:endParaRPr>
          </a:p>
          <a:p>
            <a:pPr algn="ctr"/>
            <a:r>
              <a:rPr lang="en-US" dirty="0" smtClean="0">
                <a:solidFill>
                  <a:schemeClr val="bg1"/>
                </a:solidFill>
                <a:latin typeface="Univers"/>
              </a:rPr>
              <a:t>rules</a:t>
            </a:r>
            <a:endParaRPr lang="en-US" dirty="0">
              <a:solidFill>
                <a:schemeClr val="bg1"/>
              </a:solidFill>
              <a:latin typeface="Univers"/>
            </a:endParaRPr>
          </a:p>
        </p:txBody>
      </p:sp>
      <p:sp>
        <p:nvSpPr>
          <p:cNvPr id="20" name="TextBox 19">
            <a:extLst>
              <a:ext uri="{FF2B5EF4-FFF2-40B4-BE49-F238E27FC236}">
                <a16:creationId xmlns:a16="http://schemas.microsoft.com/office/drawing/2014/main" id="{F47849A7-00AA-4CFA-98EE-F45FAD4A82AF}"/>
              </a:ext>
            </a:extLst>
          </p:cNvPr>
          <p:cNvSpPr txBox="1"/>
          <p:nvPr/>
        </p:nvSpPr>
        <p:spPr>
          <a:xfrm>
            <a:off x="0" y="2931736"/>
            <a:ext cx="5563698" cy="523220"/>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Univers"/>
              </a:rPr>
              <a:t>Wealthy people and </a:t>
            </a:r>
            <a:r>
              <a:rPr lang="en-US" dirty="0" smtClean="0">
                <a:latin typeface="Univers"/>
              </a:rPr>
              <a:t>business have a disproportionate influence on </a:t>
            </a:r>
            <a:r>
              <a:rPr lang="en-US" dirty="0">
                <a:latin typeface="Univers"/>
              </a:rPr>
              <a:t>decision makers</a:t>
            </a:r>
          </a:p>
        </p:txBody>
      </p:sp>
      <p:sp>
        <p:nvSpPr>
          <p:cNvPr id="21" name="TextBox 20">
            <a:extLst>
              <a:ext uri="{FF2B5EF4-FFF2-40B4-BE49-F238E27FC236}">
                <a16:creationId xmlns:a16="http://schemas.microsoft.com/office/drawing/2014/main" id="{57B843B5-C168-408F-8BDF-CD9A19F2C94A}"/>
              </a:ext>
            </a:extLst>
          </p:cNvPr>
          <p:cNvSpPr txBox="1"/>
          <p:nvPr/>
        </p:nvSpPr>
        <p:spPr>
          <a:xfrm>
            <a:off x="5563698" y="2931736"/>
            <a:ext cx="488179"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Univers"/>
              </a:rPr>
              <a:t>+</a:t>
            </a:r>
          </a:p>
        </p:txBody>
      </p:sp>
    </p:spTree>
    <p:extLst>
      <p:ext uri="{BB962C8B-B14F-4D97-AF65-F5344CB8AC3E}">
        <p14:creationId xmlns:p14="http://schemas.microsoft.com/office/powerpoint/2010/main" val="4253660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499C11-27BC-435B-8B37-ECD802F4EB25}"/>
              </a:ext>
            </a:extLst>
          </p:cNvPr>
          <p:cNvSpPr txBox="1"/>
          <p:nvPr/>
        </p:nvSpPr>
        <p:spPr>
          <a:xfrm>
            <a:off x="0" y="412929"/>
            <a:ext cx="6118789" cy="523220"/>
          </a:xfrm>
          <a:prstGeom prst="rect">
            <a:avLst/>
          </a:prstGeom>
          <a:solidFill>
            <a:srgbClr val="00B0F0"/>
          </a:solidFill>
        </p:spPr>
        <p:txBody>
          <a:bodyPr wrap="square" rtlCol="0">
            <a:spAutoFit/>
          </a:bodyPr>
          <a:lstStyle/>
          <a:p>
            <a:r>
              <a:rPr lang="en-IE" sz="2800" b="1" dirty="0" smtClean="0"/>
              <a:t>IRELAND IS NOT EXCEMPT…</a:t>
            </a:r>
            <a:endParaRPr lang="en-US" sz="2800" dirty="0"/>
          </a:p>
        </p:txBody>
      </p:sp>
      <p:sp>
        <p:nvSpPr>
          <p:cNvPr id="2" name="Rectangle 1"/>
          <p:cNvSpPr/>
          <p:nvPr/>
        </p:nvSpPr>
        <p:spPr>
          <a:xfrm>
            <a:off x="542041" y="1268981"/>
            <a:ext cx="4152507" cy="3293209"/>
          </a:xfrm>
          <a:prstGeom prst="rect">
            <a:avLst/>
          </a:prstGeom>
        </p:spPr>
        <p:txBody>
          <a:bodyPr wrap="square">
            <a:spAutoFit/>
          </a:bodyPr>
          <a:lstStyle/>
          <a:p>
            <a:pPr marL="488950" lvl="0" indent="-342900">
              <a:buSzPts val="1300"/>
              <a:buFont typeface="Arial" panose="020B0604020202020204" pitchFamily="34" charset="0"/>
              <a:buChar char="•"/>
            </a:pPr>
            <a:r>
              <a:rPr lang="en-US" sz="1600" dirty="0">
                <a:solidFill>
                  <a:schemeClr val="bg2"/>
                </a:solidFill>
                <a:latin typeface="Univers" panose="020B0604020202020204"/>
              </a:rPr>
              <a:t>Ireland has one of the highest inequality rate of any EU country</a:t>
            </a:r>
            <a:br>
              <a:rPr lang="en-US" sz="1600" dirty="0">
                <a:solidFill>
                  <a:schemeClr val="bg2"/>
                </a:solidFill>
                <a:latin typeface="Univers" panose="020B0604020202020204"/>
              </a:rPr>
            </a:br>
            <a:endParaRPr lang="en-US" sz="1600" dirty="0">
              <a:solidFill>
                <a:schemeClr val="bg2"/>
              </a:solidFill>
              <a:latin typeface="Univers" panose="020B0604020202020204"/>
            </a:endParaRPr>
          </a:p>
          <a:p>
            <a:pPr marL="488950" lvl="0" indent="-342900">
              <a:buSzPts val="1300"/>
              <a:buFont typeface="Arial" panose="020B0604020202020204" pitchFamily="34" charset="0"/>
              <a:buChar char="•"/>
            </a:pPr>
            <a:r>
              <a:rPr lang="en-US" sz="1600" dirty="0">
                <a:solidFill>
                  <a:schemeClr val="bg2"/>
                </a:solidFill>
                <a:latin typeface="Univers" panose="020B0604020202020204"/>
              </a:rPr>
              <a:t>The Irish government provides more financial support than almost every EU country</a:t>
            </a:r>
            <a:br>
              <a:rPr lang="en-US" sz="1600" dirty="0">
                <a:solidFill>
                  <a:schemeClr val="bg2"/>
                </a:solidFill>
                <a:latin typeface="Univers" panose="020B0604020202020204"/>
              </a:rPr>
            </a:br>
            <a:endParaRPr lang="en-US" sz="1600" dirty="0">
              <a:solidFill>
                <a:schemeClr val="bg2"/>
              </a:solidFill>
              <a:latin typeface="Univers" panose="020B0604020202020204"/>
            </a:endParaRPr>
          </a:p>
          <a:p>
            <a:pPr marL="488950" lvl="0" indent="-342900">
              <a:buSzPts val="1300"/>
              <a:buFont typeface="Arial" panose="020B0604020202020204" pitchFamily="34" charset="0"/>
              <a:buChar char="•"/>
            </a:pPr>
            <a:r>
              <a:rPr lang="en-US" sz="1600" dirty="0">
                <a:solidFill>
                  <a:schemeClr val="bg2"/>
                </a:solidFill>
                <a:latin typeface="Univers" panose="020B0604020202020204"/>
              </a:rPr>
              <a:t>Why is it such a big problem?</a:t>
            </a:r>
          </a:p>
          <a:p>
            <a:pPr marL="958850" lvl="1" indent="-342900">
              <a:buSzPts val="1100"/>
              <a:buFont typeface="Arial" panose="020B0604020202020204" pitchFamily="34" charset="0"/>
              <a:buChar char="•"/>
            </a:pPr>
            <a:r>
              <a:rPr lang="en-US" sz="1600" dirty="0">
                <a:solidFill>
                  <a:schemeClr val="bg2"/>
                </a:solidFill>
                <a:latin typeface="Univers" panose="020B0604020202020204"/>
              </a:rPr>
              <a:t>Low minimum wage</a:t>
            </a:r>
          </a:p>
          <a:p>
            <a:pPr marL="958850" lvl="1" indent="-342900">
              <a:buSzPts val="1100"/>
              <a:buFont typeface="Arial" panose="020B0604020202020204" pitchFamily="34" charset="0"/>
              <a:buChar char="•"/>
            </a:pPr>
            <a:r>
              <a:rPr lang="en-US" sz="1600" dirty="0">
                <a:solidFill>
                  <a:schemeClr val="bg2"/>
                </a:solidFill>
                <a:latin typeface="Univers" panose="020B0604020202020204"/>
              </a:rPr>
              <a:t>High cost of living</a:t>
            </a:r>
          </a:p>
          <a:p>
            <a:pPr marL="958850" lvl="1" indent="-342900">
              <a:buSzPts val="1100"/>
              <a:buFont typeface="Arial" panose="020B0604020202020204" pitchFamily="34" charset="0"/>
              <a:buChar char="•"/>
            </a:pPr>
            <a:r>
              <a:rPr lang="en-US" sz="1600" dirty="0">
                <a:solidFill>
                  <a:schemeClr val="bg2"/>
                </a:solidFill>
                <a:latin typeface="Univers" panose="020B0604020202020204"/>
              </a:rPr>
              <a:t>More support for businesses than local people</a:t>
            </a:r>
          </a:p>
          <a:p>
            <a:pPr marL="488950" lvl="0" indent="-342900">
              <a:buSzPts val="1300"/>
              <a:buFont typeface="Arial" panose="020B0604020202020204" pitchFamily="34" charset="0"/>
              <a:buChar char="•"/>
            </a:pPr>
            <a:endParaRPr lang="en-US" sz="1600" dirty="0">
              <a:solidFill>
                <a:schemeClr val="bg2"/>
              </a:solidFill>
              <a:latin typeface="Univers" panose="020B0604020202020204"/>
            </a:endParaRPr>
          </a:p>
        </p:txBody>
      </p:sp>
      <p:pic>
        <p:nvPicPr>
          <p:cNvPr id="4" name="Google Shape;293;p44"/>
          <p:cNvPicPr preferRelativeResize="0"/>
          <p:nvPr/>
        </p:nvPicPr>
        <p:blipFill>
          <a:blip r:embed="rId3">
            <a:alphaModFix/>
          </a:blip>
          <a:stretch>
            <a:fillRect/>
          </a:stretch>
        </p:blipFill>
        <p:spPr>
          <a:xfrm>
            <a:off x="6361875" y="2915586"/>
            <a:ext cx="2782125" cy="2033100"/>
          </a:xfrm>
          <a:prstGeom prst="rect">
            <a:avLst/>
          </a:prstGeom>
          <a:noFill/>
          <a:ln>
            <a:noFill/>
          </a:ln>
        </p:spPr>
      </p:pic>
      <p:pic>
        <p:nvPicPr>
          <p:cNvPr id="5" name="Google Shape;294;p44"/>
          <p:cNvPicPr preferRelativeResize="0"/>
          <p:nvPr/>
        </p:nvPicPr>
        <p:blipFill>
          <a:blip r:embed="rId4">
            <a:alphaModFix/>
          </a:blip>
          <a:stretch>
            <a:fillRect/>
          </a:stretch>
        </p:blipFill>
        <p:spPr>
          <a:xfrm>
            <a:off x="4919950" y="1300184"/>
            <a:ext cx="2888225" cy="1923603"/>
          </a:xfrm>
          <a:prstGeom prst="rect">
            <a:avLst/>
          </a:prstGeom>
          <a:noFill/>
          <a:ln>
            <a:noFill/>
          </a:ln>
        </p:spPr>
      </p:pic>
    </p:spTree>
    <p:extLst>
      <p:ext uri="{BB962C8B-B14F-4D97-AF65-F5344CB8AC3E}">
        <p14:creationId xmlns:p14="http://schemas.microsoft.com/office/powerpoint/2010/main" val="3340520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0GlC6f8NJ0"/>
          <p:cNvPicPr>
            <a:picLocks noRot="1" noChangeAspect="1"/>
          </p:cNvPicPr>
          <p:nvPr>
            <a:videoFile r:link="rId1"/>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953258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Evaluation</a:t>
            </a:r>
            <a:endParaRPr/>
          </a:p>
        </p:txBody>
      </p:sp>
      <p:pic>
        <p:nvPicPr>
          <p:cNvPr id="344" name="Google Shape;344;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 name="TextBox 1">
            <a:extLst>
              <a:ext uri="{FF2B5EF4-FFF2-40B4-BE49-F238E27FC236}">
                <a16:creationId xmlns:a16="http://schemas.microsoft.com/office/drawing/2014/main" id="{BE04F4DA-A822-4336-8054-30B78EA239DE}"/>
              </a:ext>
            </a:extLst>
          </p:cNvPr>
          <p:cNvSpPr txBox="1"/>
          <p:nvPr/>
        </p:nvSpPr>
        <p:spPr>
          <a:xfrm>
            <a:off x="3912081" y="863836"/>
            <a:ext cx="1319835"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CLICK HERE</a:t>
            </a:r>
          </a:p>
        </p:txBody>
      </p:sp>
      <p:sp>
        <p:nvSpPr>
          <p:cNvPr id="3" name="TextBox 1">
            <a:extLst>
              <a:ext uri="{FF2B5EF4-FFF2-40B4-BE49-F238E27FC236}">
                <a16:creationId xmlns:a16="http://schemas.microsoft.com/office/drawing/2014/main" id="{73CE5AA7-5FA4-4AF9-A075-22A67A6EAD06}"/>
              </a:ext>
            </a:extLst>
          </p:cNvPr>
          <p:cNvSpPr txBox="1"/>
          <p:nvPr/>
        </p:nvSpPr>
        <p:spPr>
          <a:xfrm>
            <a:off x="2780522" y="4309508"/>
            <a:ext cx="3582955" cy="523220"/>
          </a:xfrm>
          <a:prstGeom prst="rect">
            <a:avLst/>
          </a:prstGeom>
          <a:noFill/>
        </p:spPr>
        <p:txBody>
          <a:bodyPr wrap="square" rtlCol="0" anchor="t">
            <a:spAutoFit/>
          </a:bodyPr>
          <a:lstStyle/>
          <a:p>
            <a:r>
              <a:rPr lang="en-IE" sz="2800" dirty="0" smtClean="0">
                <a:hlinkClick r:id="rId4"/>
              </a:rPr>
              <a:t>TIME TO KAHOOT!</a:t>
            </a:r>
            <a:endParaRPr lang="en-IE" sz="2800" dirty="0">
              <a:hlinkClick r:id="rId4"/>
            </a:endParaRPr>
          </a:p>
        </p:txBody>
      </p:sp>
    </p:spTree>
    <p:extLst>
      <p:ext uri="{BB962C8B-B14F-4D97-AF65-F5344CB8AC3E}">
        <p14:creationId xmlns:p14="http://schemas.microsoft.com/office/powerpoint/2010/main" val="362957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indoor, young&#10;&#10;Description automatically generated">
            <a:extLst>
              <a:ext uri="{FF2B5EF4-FFF2-40B4-BE49-F238E27FC236}">
                <a16:creationId xmlns:a16="http://schemas.microsoft.com/office/drawing/2014/main" id="{AC77A170-F84E-4927-9C7A-4C8ED4F99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6" y="0"/>
            <a:ext cx="9154406" cy="6091163"/>
          </a:xfrm>
          <a:prstGeom prst="rect">
            <a:avLst/>
          </a:prstGeom>
          <a:effectLst/>
        </p:spPr>
      </p:pic>
      <p:pic>
        <p:nvPicPr>
          <p:cNvPr id="4" name="Picture 3">
            <a:extLst>
              <a:ext uri="{FF2B5EF4-FFF2-40B4-BE49-F238E27FC236}">
                <a16:creationId xmlns:a16="http://schemas.microsoft.com/office/drawing/2014/main" id="{CBEF21D6-81F5-42CF-BEF1-A7D8414D0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099" y="4735932"/>
            <a:ext cx="1895901" cy="407568"/>
          </a:xfrm>
          <a:prstGeom prst="rect">
            <a:avLst/>
          </a:prstGeom>
        </p:spPr>
      </p:pic>
      <p:sp>
        <p:nvSpPr>
          <p:cNvPr id="2" name="Rectangle 1">
            <a:extLst>
              <a:ext uri="{FF2B5EF4-FFF2-40B4-BE49-F238E27FC236}">
                <a16:creationId xmlns:a16="http://schemas.microsoft.com/office/drawing/2014/main" id="{5562D50E-3F26-4C93-8C5C-D5720B07FF86}"/>
              </a:ext>
            </a:extLst>
          </p:cNvPr>
          <p:cNvSpPr/>
          <p:nvPr/>
        </p:nvSpPr>
        <p:spPr>
          <a:xfrm>
            <a:off x="0" y="2314094"/>
            <a:ext cx="1752980" cy="523220"/>
          </a:xfrm>
          <a:prstGeom prst="rect">
            <a:avLst/>
          </a:prstGeom>
          <a:solidFill>
            <a:srgbClr val="00B0F0"/>
          </a:solidFill>
        </p:spPr>
        <p:txBody>
          <a:bodyPr wrap="none">
            <a:spAutoFit/>
          </a:bodyPr>
          <a:lstStyle/>
          <a:p>
            <a:r>
              <a:rPr lang="en-US" sz="2800" b="1" kern="1200" dirty="0">
                <a:solidFill>
                  <a:schemeClr val="tx1"/>
                </a:solidFill>
                <a:latin typeface="Univers" panose="020B0604020202020204" charset="0"/>
              </a:rPr>
              <a:t>PRIVACY</a:t>
            </a:r>
            <a:endParaRPr lang="en-IE" sz="3200" dirty="0">
              <a:solidFill>
                <a:schemeClr val="tx1"/>
              </a:solidFill>
              <a:latin typeface="Univers" panose="020B0604020202020204" charset="0"/>
            </a:endParaRPr>
          </a:p>
        </p:txBody>
      </p:sp>
      <p:sp>
        <p:nvSpPr>
          <p:cNvPr id="7" name="Rectangle 6">
            <a:extLst>
              <a:ext uri="{FF2B5EF4-FFF2-40B4-BE49-F238E27FC236}">
                <a16:creationId xmlns:a16="http://schemas.microsoft.com/office/drawing/2014/main" id="{F47ED557-8DA2-4242-A266-CF356011EBB7}"/>
              </a:ext>
            </a:extLst>
          </p:cNvPr>
          <p:cNvSpPr/>
          <p:nvPr/>
        </p:nvSpPr>
        <p:spPr>
          <a:xfrm>
            <a:off x="-10406" y="1793870"/>
            <a:ext cx="3416320" cy="523220"/>
          </a:xfrm>
          <a:prstGeom prst="rect">
            <a:avLst/>
          </a:prstGeom>
          <a:solidFill>
            <a:srgbClr val="00B0F0"/>
          </a:solidFill>
        </p:spPr>
        <p:txBody>
          <a:bodyPr wrap="none">
            <a:spAutoFit/>
          </a:bodyPr>
          <a:lstStyle/>
          <a:p>
            <a:r>
              <a:rPr lang="en-US" sz="2800" b="1" kern="1200" dirty="0">
                <a:solidFill>
                  <a:schemeClr val="bg1"/>
                </a:solidFill>
                <a:latin typeface="Univers" panose="020B0604020202020204" charset="0"/>
              </a:rPr>
              <a:t>CONFIDENTIALITY</a:t>
            </a:r>
            <a:endParaRPr lang="en-IE" sz="2800" dirty="0">
              <a:solidFill>
                <a:schemeClr val="bg1"/>
              </a:solidFill>
              <a:latin typeface="Univers" panose="020B0604020202020204" charset="0"/>
            </a:endParaRPr>
          </a:p>
        </p:txBody>
      </p:sp>
      <p:sp>
        <p:nvSpPr>
          <p:cNvPr id="15" name="Rectangle 14">
            <a:extLst>
              <a:ext uri="{FF2B5EF4-FFF2-40B4-BE49-F238E27FC236}">
                <a16:creationId xmlns:a16="http://schemas.microsoft.com/office/drawing/2014/main" id="{FE6418EC-8F69-412C-BBF9-067ACBB30091}"/>
              </a:ext>
            </a:extLst>
          </p:cNvPr>
          <p:cNvSpPr/>
          <p:nvPr/>
        </p:nvSpPr>
        <p:spPr>
          <a:xfrm>
            <a:off x="0" y="2831424"/>
            <a:ext cx="2177199" cy="523220"/>
          </a:xfrm>
          <a:prstGeom prst="rect">
            <a:avLst/>
          </a:prstGeom>
          <a:solidFill>
            <a:srgbClr val="00B0F0"/>
          </a:solidFill>
        </p:spPr>
        <p:txBody>
          <a:bodyPr wrap="none">
            <a:spAutoFit/>
          </a:bodyPr>
          <a:lstStyle/>
          <a:p>
            <a:r>
              <a:rPr lang="en-US" sz="2800" b="1" kern="1200" dirty="0">
                <a:solidFill>
                  <a:schemeClr val="bg1"/>
                </a:solidFill>
                <a:latin typeface="Univers" panose="020B0604020202020204" charset="0"/>
              </a:rPr>
              <a:t>INCLUSION</a:t>
            </a:r>
            <a:endParaRPr lang="en-IE" sz="2800" dirty="0">
              <a:solidFill>
                <a:schemeClr val="bg1"/>
              </a:solidFill>
              <a:latin typeface="Univers" panose="020B0604020202020204" charset="0"/>
            </a:endParaRPr>
          </a:p>
        </p:txBody>
      </p:sp>
      <p:sp>
        <p:nvSpPr>
          <p:cNvPr id="16" name="Rectangle 15">
            <a:extLst>
              <a:ext uri="{FF2B5EF4-FFF2-40B4-BE49-F238E27FC236}">
                <a16:creationId xmlns:a16="http://schemas.microsoft.com/office/drawing/2014/main" id="{B25AF200-3001-4C73-ABF1-45F0A488BDFA}"/>
              </a:ext>
            </a:extLst>
          </p:cNvPr>
          <p:cNvSpPr/>
          <p:nvPr/>
        </p:nvSpPr>
        <p:spPr>
          <a:xfrm>
            <a:off x="0" y="3354543"/>
            <a:ext cx="2477409" cy="523220"/>
          </a:xfrm>
          <a:prstGeom prst="rect">
            <a:avLst/>
          </a:prstGeom>
          <a:solidFill>
            <a:srgbClr val="FFFF00"/>
          </a:solidFill>
        </p:spPr>
        <p:txBody>
          <a:bodyPr wrap="none">
            <a:spAutoFit/>
          </a:bodyPr>
          <a:lstStyle/>
          <a:p>
            <a:r>
              <a:rPr lang="en-US" sz="2800" b="1" kern="1200" dirty="0">
                <a:solidFill>
                  <a:schemeClr val="tx1"/>
                </a:solidFill>
                <a:latin typeface="Univers" panose="020B0604020202020204" charset="0"/>
              </a:rPr>
              <a:t>AWARENESS</a:t>
            </a:r>
            <a:endParaRPr lang="en-IE" sz="2800" dirty="0">
              <a:solidFill>
                <a:schemeClr val="tx1"/>
              </a:solidFill>
              <a:latin typeface="Univers" panose="020B0604020202020204" charset="0"/>
            </a:endParaRPr>
          </a:p>
        </p:txBody>
      </p:sp>
      <p:sp>
        <p:nvSpPr>
          <p:cNvPr id="17" name="Rectangle 16">
            <a:extLst>
              <a:ext uri="{FF2B5EF4-FFF2-40B4-BE49-F238E27FC236}">
                <a16:creationId xmlns:a16="http://schemas.microsoft.com/office/drawing/2014/main" id="{51530E41-71C2-48D6-B66F-446FFD801811}"/>
              </a:ext>
            </a:extLst>
          </p:cNvPr>
          <p:cNvSpPr/>
          <p:nvPr/>
        </p:nvSpPr>
        <p:spPr>
          <a:xfrm>
            <a:off x="0" y="1271787"/>
            <a:ext cx="1879041" cy="523220"/>
          </a:xfrm>
          <a:prstGeom prst="rect">
            <a:avLst/>
          </a:prstGeom>
          <a:solidFill>
            <a:srgbClr val="00B0F0"/>
          </a:solidFill>
        </p:spPr>
        <p:txBody>
          <a:bodyPr wrap="none">
            <a:spAutoFit/>
          </a:bodyPr>
          <a:lstStyle/>
          <a:p>
            <a:r>
              <a:rPr lang="en-US" sz="2800" b="1" kern="1200" dirty="0">
                <a:solidFill>
                  <a:schemeClr val="tx1"/>
                </a:solidFill>
                <a:latin typeface="Univers" panose="020B0604020202020204" charset="0"/>
              </a:rPr>
              <a:t>RESPECT</a:t>
            </a:r>
            <a:endParaRPr lang="en-IE" sz="2800" b="1" dirty="0">
              <a:solidFill>
                <a:schemeClr val="tx1"/>
              </a:solidFill>
              <a:latin typeface="Univers" panose="020B0604020202020204" charset="0"/>
            </a:endParaRPr>
          </a:p>
        </p:txBody>
      </p:sp>
    </p:spTree>
    <p:extLst>
      <p:ext uri="{BB962C8B-B14F-4D97-AF65-F5344CB8AC3E}">
        <p14:creationId xmlns:p14="http://schemas.microsoft.com/office/powerpoint/2010/main" val="1312818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4D4AC-06B3-4A93-AE4F-8BFA5D9710DD}"/>
              </a:ext>
            </a:extLst>
          </p:cNvPr>
          <p:cNvSpPr/>
          <p:nvPr/>
        </p:nvSpPr>
        <p:spPr>
          <a:xfrm>
            <a:off x="4457225" y="2417862"/>
            <a:ext cx="229550" cy="307777"/>
          </a:xfrm>
          <a:prstGeom prst="rect">
            <a:avLst/>
          </a:prstGeom>
        </p:spPr>
        <p:txBody>
          <a:bodyPr wrap="none">
            <a:spAutoFit/>
          </a:bodyPr>
          <a:lstStyle/>
          <a:p>
            <a:r>
              <a:rPr lang="en-IE">
                <a:latin typeface="Times New Roman" panose="02020603050405020304" pitchFamily="18" charset="0"/>
              </a:rPr>
              <a:t> </a:t>
            </a:r>
            <a:endParaRPr lang="en-IE"/>
          </a:p>
        </p:txBody>
      </p:sp>
      <p:pic>
        <p:nvPicPr>
          <p:cNvPr id="1026" name="Picture 2">
            <a:extLst>
              <a:ext uri="{FF2B5EF4-FFF2-40B4-BE49-F238E27FC236}">
                <a16:creationId xmlns:a16="http://schemas.microsoft.com/office/drawing/2014/main" id="{C2870145-6B8C-4803-9949-3664FEA0FF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9596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944BC1FB-F30D-4C4F-AEC6-8ABE277874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5570" y="3331029"/>
            <a:ext cx="2188430" cy="1538968"/>
          </a:xfrm>
          <a:prstGeom prst="rect">
            <a:avLst/>
          </a:prstGeom>
        </p:spPr>
      </p:pic>
    </p:spTree>
    <p:extLst>
      <p:ext uri="{BB962C8B-B14F-4D97-AF65-F5344CB8AC3E}">
        <p14:creationId xmlns:p14="http://schemas.microsoft.com/office/powerpoint/2010/main" val="212049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a:extLst>
              <a:ext uri="{FF2B5EF4-FFF2-40B4-BE49-F238E27FC236}">
                <a16:creationId xmlns:a16="http://schemas.microsoft.com/office/drawing/2014/main" id="{B576ABD5-8DF0-4155-A6D1-D61772A90E23}"/>
              </a:ext>
            </a:extLst>
          </p:cNvPr>
          <p:cNvPicPr>
            <a:picLocks noChangeAspect="1"/>
          </p:cNvPicPr>
          <p:nvPr/>
        </p:nvPicPr>
        <p:blipFill rotWithShape="1">
          <a:blip r:embed="rId3"/>
          <a:srcRect b="3017"/>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83A5D1DD-AAC5-474F-85D2-F7401DA1EC14}"/>
              </a:ext>
            </a:extLst>
          </p:cNvPr>
          <p:cNvPicPr>
            <a:picLocks noChangeAspect="1"/>
          </p:cNvPicPr>
          <p:nvPr/>
        </p:nvPicPr>
        <p:blipFill>
          <a:blip r:embed="rId4"/>
          <a:stretch>
            <a:fillRect/>
          </a:stretch>
        </p:blipFill>
        <p:spPr>
          <a:xfrm>
            <a:off x="4634325" y="187036"/>
            <a:ext cx="4350327" cy="4350327"/>
          </a:xfrm>
          <a:prstGeom prst="rect">
            <a:avLst/>
          </a:prstGeom>
        </p:spPr>
      </p:pic>
      <p:pic>
        <p:nvPicPr>
          <p:cNvPr id="5" name="Picture 4">
            <a:extLst>
              <a:ext uri="{FF2B5EF4-FFF2-40B4-BE49-F238E27FC236}">
                <a16:creationId xmlns:a16="http://schemas.microsoft.com/office/drawing/2014/main" id="{7CADCADD-E8C5-43CE-B9BC-86337E1DC83D}"/>
              </a:ext>
            </a:extLst>
          </p:cNvPr>
          <p:cNvPicPr>
            <a:picLocks noChangeAspect="1"/>
          </p:cNvPicPr>
          <p:nvPr/>
        </p:nvPicPr>
        <p:blipFill>
          <a:blip r:embed="rId5"/>
          <a:stretch>
            <a:fillRect/>
          </a:stretch>
        </p:blipFill>
        <p:spPr>
          <a:xfrm>
            <a:off x="215562" y="4641274"/>
            <a:ext cx="1895901" cy="407568"/>
          </a:xfrm>
          <a:prstGeom prst="rect">
            <a:avLst/>
          </a:prstGeom>
        </p:spPr>
      </p:pic>
      <p:sp>
        <p:nvSpPr>
          <p:cNvPr id="2" name="TextBox 1">
            <a:extLst>
              <a:ext uri="{FF2B5EF4-FFF2-40B4-BE49-F238E27FC236}">
                <a16:creationId xmlns:a16="http://schemas.microsoft.com/office/drawing/2014/main" id="{6FB03FB3-6432-4BF7-9B20-42792CE69D36}"/>
              </a:ext>
            </a:extLst>
          </p:cNvPr>
          <p:cNvSpPr txBox="1"/>
          <p:nvPr/>
        </p:nvSpPr>
        <p:spPr>
          <a:xfrm>
            <a:off x="5885372" y="1642255"/>
            <a:ext cx="1772728"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E7E6E6"/>
                </a:solidFill>
                <a:latin typeface="Univers" panose="020B0604020202020204" charset="0"/>
              </a:rPr>
              <a:t>Global </a:t>
            </a:r>
          </a:p>
          <a:p>
            <a:pPr algn="ctr"/>
            <a:r>
              <a:rPr lang="en-US" sz="3600" b="1" dirty="0">
                <a:solidFill>
                  <a:srgbClr val="E7E6E6"/>
                </a:solidFill>
                <a:latin typeface="Univers" panose="020B0604020202020204" charset="0"/>
              </a:rPr>
              <a:t>Goals</a:t>
            </a:r>
          </a:p>
        </p:txBody>
      </p:sp>
    </p:spTree>
    <p:extLst>
      <p:ext uri="{BB962C8B-B14F-4D97-AF65-F5344CB8AC3E}">
        <p14:creationId xmlns:p14="http://schemas.microsoft.com/office/powerpoint/2010/main" val="3975765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5" name="09pF3-qrpoQ"/>
          <p:cNvPicPr>
            <a:picLocks noRot="1" noChangeAspect="1"/>
          </p:cNvPicPr>
          <p:nvPr>
            <a:videoFile r:link="rId1"/>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499C11-27BC-435B-8B37-ECD802F4EB25}"/>
              </a:ext>
            </a:extLst>
          </p:cNvPr>
          <p:cNvSpPr txBox="1"/>
          <p:nvPr/>
        </p:nvSpPr>
        <p:spPr>
          <a:xfrm>
            <a:off x="0" y="412929"/>
            <a:ext cx="4279769" cy="523220"/>
          </a:xfrm>
          <a:prstGeom prst="rect">
            <a:avLst/>
          </a:prstGeom>
          <a:solidFill>
            <a:srgbClr val="00B0F0"/>
          </a:solidFill>
        </p:spPr>
        <p:txBody>
          <a:bodyPr wrap="square" rtlCol="0">
            <a:spAutoFit/>
          </a:bodyPr>
          <a:lstStyle/>
          <a:p>
            <a:r>
              <a:rPr lang="en-IE" sz="2800" b="1" dirty="0" smtClean="0"/>
              <a:t>THE GLOBAL PICTURE</a:t>
            </a:r>
            <a:endParaRPr lang="en-US" sz="2800" dirty="0"/>
          </a:p>
        </p:txBody>
      </p:sp>
      <p:sp>
        <p:nvSpPr>
          <p:cNvPr id="10" name="TextBox 9">
            <a:extLst>
              <a:ext uri="{FF2B5EF4-FFF2-40B4-BE49-F238E27FC236}">
                <a16:creationId xmlns:a16="http://schemas.microsoft.com/office/drawing/2014/main" id="{C3F587C4-09D8-403D-B1F7-5B6552BC69BB}"/>
              </a:ext>
            </a:extLst>
          </p:cNvPr>
          <p:cNvSpPr txBox="1"/>
          <p:nvPr/>
        </p:nvSpPr>
        <p:spPr>
          <a:xfrm>
            <a:off x="6036906" y="3140440"/>
            <a:ext cx="2341984" cy="338554"/>
          </a:xfrm>
          <a:prstGeom prst="rect">
            <a:avLst/>
          </a:prstGeom>
          <a:noFill/>
        </p:spPr>
        <p:txBody>
          <a:bodyPr wrap="square" rtlCol="0">
            <a:spAutoFit/>
          </a:bodyPr>
          <a:lstStyle/>
          <a:p>
            <a:r>
              <a:rPr lang="en-IE" sz="1600" b="1" dirty="0" smtClean="0">
                <a:solidFill>
                  <a:srgbClr val="00B0F0"/>
                </a:solidFill>
              </a:rPr>
              <a:t>GLOBAL WEALTH</a:t>
            </a:r>
            <a:endParaRPr lang="en-IE" b="1" dirty="0">
              <a:solidFill>
                <a:srgbClr val="00B0F0"/>
              </a:solidFill>
            </a:endParaRPr>
          </a:p>
        </p:txBody>
      </p:sp>
      <p:sp>
        <p:nvSpPr>
          <p:cNvPr id="5" name="Rectangle 4"/>
          <p:cNvSpPr/>
          <p:nvPr/>
        </p:nvSpPr>
        <p:spPr>
          <a:xfrm>
            <a:off x="4933410" y="3478994"/>
            <a:ext cx="4051970" cy="1446550"/>
          </a:xfrm>
          <a:prstGeom prst="rect">
            <a:avLst/>
          </a:prstGeom>
        </p:spPr>
        <p:txBody>
          <a:bodyPr wrap="square">
            <a:spAutoFit/>
          </a:bodyPr>
          <a:lstStyle/>
          <a:p>
            <a:pPr marL="431800" lvl="0" indent="-285750">
              <a:buClr>
                <a:srgbClr val="6A1E74"/>
              </a:buClr>
              <a:buSzPts val="1300"/>
              <a:buFont typeface="Arial" panose="020B0604020202020204" pitchFamily="34" charset="0"/>
              <a:buChar char="•"/>
            </a:pPr>
            <a:r>
              <a:rPr lang="en-US" sz="1200" b="1" dirty="0">
                <a:solidFill>
                  <a:srgbClr val="6A1E74"/>
                </a:solidFill>
                <a:latin typeface="Univers" panose="020B0604020202020204"/>
              </a:rPr>
              <a:t>1% of the population owns 45% of the wealth</a:t>
            </a:r>
          </a:p>
          <a:p>
            <a:pPr marL="431800" lvl="0" indent="-285750">
              <a:spcBef>
                <a:spcPts val="1600"/>
              </a:spcBef>
              <a:buClr>
                <a:srgbClr val="E2231A"/>
              </a:buClr>
              <a:buSzPts val="1300"/>
              <a:buFont typeface="Arial" panose="020B0604020202020204" pitchFamily="34" charset="0"/>
              <a:buChar char="•"/>
            </a:pPr>
            <a:r>
              <a:rPr lang="en-US" sz="1200" b="1" dirty="0">
                <a:solidFill>
                  <a:srgbClr val="E2231A"/>
                </a:solidFill>
                <a:latin typeface="Univers" panose="020B0604020202020204"/>
              </a:rPr>
              <a:t>9% of the population owns 39% of the wealth</a:t>
            </a:r>
          </a:p>
          <a:p>
            <a:pPr marL="431800" lvl="0" indent="-285750">
              <a:spcBef>
                <a:spcPts val="1600"/>
              </a:spcBef>
              <a:buClr>
                <a:srgbClr val="E2231A"/>
              </a:buClr>
              <a:buSzPts val="1300"/>
              <a:buFont typeface="Arial" panose="020B0604020202020204" pitchFamily="34" charset="0"/>
              <a:buChar char="•"/>
            </a:pPr>
            <a:r>
              <a:rPr lang="en-US" sz="1200" b="1" dirty="0">
                <a:solidFill>
                  <a:srgbClr val="FFC20E"/>
                </a:solidFill>
                <a:latin typeface="Univers" panose="020B0604020202020204"/>
              </a:rPr>
              <a:t>27% of the population owns 14% of wealth</a:t>
            </a:r>
          </a:p>
          <a:p>
            <a:pPr marL="431800" lvl="0" indent="-285750">
              <a:spcBef>
                <a:spcPts val="1600"/>
              </a:spcBef>
              <a:buClr>
                <a:srgbClr val="FFC20E"/>
              </a:buClr>
              <a:buSzPts val="1300"/>
              <a:buFont typeface="Arial" panose="020B0604020202020204" pitchFamily="34" charset="0"/>
              <a:buChar char="•"/>
            </a:pPr>
            <a:r>
              <a:rPr lang="en-US" sz="1200" b="1" dirty="0">
                <a:solidFill>
                  <a:srgbClr val="80BD41"/>
                </a:solidFill>
                <a:latin typeface="Univers" panose="020B0604020202020204"/>
              </a:rPr>
              <a:t>64% of the population owns 2% of wealth</a:t>
            </a:r>
          </a:p>
        </p:txBody>
      </p:sp>
      <p:sp>
        <p:nvSpPr>
          <p:cNvPr id="11" name="Rectangle 10"/>
          <p:cNvSpPr/>
          <p:nvPr/>
        </p:nvSpPr>
        <p:spPr>
          <a:xfrm>
            <a:off x="255012" y="1129229"/>
            <a:ext cx="4444738" cy="3493264"/>
          </a:xfrm>
          <a:prstGeom prst="rect">
            <a:avLst/>
          </a:prstGeom>
        </p:spPr>
        <p:txBody>
          <a:bodyPr wrap="square">
            <a:spAutoFit/>
          </a:bodyPr>
          <a:lstStyle/>
          <a:p>
            <a:pPr marL="488950" indent="-342900">
              <a:buSzPts val="1300"/>
              <a:buFont typeface="Arial" panose="020B0604020202020204" pitchFamily="34" charset="0"/>
              <a:buChar char="•"/>
            </a:pPr>
            <a:r>
              <a:rPr lang="en-US" sz="1700" dirty="0">
                <a:latin typeface="Univers" panose="020B0604020202020204"/>
              </a:rPr>
              <a:t>Income inequality between countries has </a:t>
            </a:r>
            <a:r>
              <a:rPr lang="en-US" sz="1700" dirty="0" smtClean="0">
                <a:latin typeface="Univers" panose="020B0604020202020204"/>
              </a:rPr>
              <a:t>improved since 1990s</a:t>
            </a:r>
            <a:endParaRPr lang="en-US" sz="1700" dirty="0">
              <a:latin typeface="Univers" panose="020B0604020202020204"/>
            </a:endParaRPr>
          </a:p>
          <a:p>
            <a:pPr marL="488950" lvl="0" indent="-342900">
              <a:buSzPts val="1300"/>
              <a:buFont typeface="Arial" panose="020B0604020202020204" pitchFamily="34" charset="0"/>
              <a:buChar char="•"/>
            </a:pPr>
            <a:endParaRPr lang="en-US" sz="1700" dirty="0" smtClean="0">
              <a:latin typeface="Univers"/>
            </a:endParaRPr>
          </a:p>
          <a:p>
            <a:pPr marL="488950" indent="-342900">
              <a:buSzPts val="1300"/>
              <a:buFont typeface="Arial" panose="020B0604020202020204" pitchFamily="34" charset="0"/>
              <a:buChar char="•"/>
            </a:pPr>
            <a:r>
              <a:rPr lang="en-US" sz="1700" dirty="0" smtClean="0">
                <a:latin typeface="Univers"/>
              </a:rPr>
              <a:t>However income </a:t>
            </a:r>
            <a:r>
              <a:rPr lang="en-US" sz="1700" dirty="0">
                <a:latin typeface="Univers" panose="020B0604020202020204"/>
              </a:rPr>
              <a:t>inequality within countries is getting </a:t>
            </a:r>
            <a:r>
              <a:rPr lang="en-US" sz="1700" dirty="0" smtClean="0">
                <a:latin typeface="Univers" panose="020B0604020202020204"/>
              </a:rPr>
              <a:t>worse</a:t>
            </a:r>
          </a:p>
          <a:p>
            <a:pPr marL="488950" indent="-342900">
              <a:buSzPts val="1300"/>
              <a:buFont typeface="Arial" panose="020B0604020202020204" pitchFamily="34" charset="0"/>
              <a:buChar char="•"/>
            </a:pPr>
            <a:endParaRPr lang="en-US" sz="1700" dirty="0">
              <a:latin typeface="Univers" panose="020B0604020202020204"/>
            </a:endParaRPr>
          </a:p>
          <a:p>
            <a:pPr marL="488950" indent="-342900">
              <a:buSzPts val="1300"/>
              <a:buFont typeface="Arial" panose="020B0604020202020204" pitchFamily="34" charset="0"/>
              <a:buChar char="•"/>
            </a:pPr>
            <a:r>
              <a:rPr lang="en-US" sz="1700" dirty="0" smtClean="0">
                <a:latin typeface="Univers" panose="020B0604020202020204"/>
              </a:rPr>
              <a:t>And income and wealth is increasingly concentrated at the very top</a:t>
            </a:r>
          </a:p>
          <a:p>
            <a:pPr marL="488950" indent="-342900">
              <a:buSzPts val="1300"/>
              <a:buFont typeface="Arial" panose="020B0604020202020204" pitchFamily="34" charset="0"/>
              <a:buChar char="•"/>
            </a:pPr>
            <a:endParaRPr lang="en-US" sz="1700" dirty="0">
              <a:latin typeface="Univers" panose="020B0604020202020204"/>
            </a:endParaRPr>
          </a:p>
          <a:p>
            <a:pPr marL="488950" indent="-342900">
              <a:buSzPts val="1300"/>
              <a:buFont typeface="Arial" panose="020B0604020202020204" pitchFamily="34" charset="0"/>
              <a:buChar char="•"/>
            </a:pPr>
            <a:r>
              <a:rPr lang="en-US" sz="1700" dirty="0" smtClean="0">
                <a:latin typeface="Univers" panose="020B0604020202020204"/>
              </a:rPr>
              <a:t>Inequalities common </a:t>
            </a:r>
            <a:r>
              <a:rPr lang="en-GB" sz="1700" dirty="0" smtClean="0">
                <a:latin typeface="Univers" panose="020B0604020202020204"/>
              </a:rPr>
              <a:t>within communities (</a:t>
            </a:r>
            <a:r>
              <a:rPr lang="en-US" sz="1700" dirty="0"/>
              <a:t>gender, age, origin, ethnicity, disability, sexual orientation, class, and </a:t>
            </a:r>
            <a:r>
              <a:rPr lang="en-US" sz="1700" dirty="0" smtClean="0"/>
              <a:t>religion)</a:t>
            </a:r>
            <a:endParaRPr lang="en-US" sz="1700" b="1" dirty="0"/>
          </a:p>
        </p:txBody>
      </p:sp>
      <p:pic>
        <p:nvPicPr>
          <p:cNvPr id="12" name="Google Shape;205;p36" title="Points scored"/>
          <p:cNvPicPr preferRelativeResize="0"/>
          <p:nvPr/>
        </p:nvPicPr>
        <p:blipFill rotWithShape="1">
          <a:blip r:embed="rId3">
            <a:alphaModFix/>
          </a:blip>
          <a:srcRect l="7111" r="27999"/>
          <a:stretch/>
        </p:blipFill>
        <p:spPr>
          <a:xfrm>
            <a:off x="5481340" y="121573"/>
            <a:ext cx="3099450" cy="2953550"/>
          </a:xfrm>
          <a:prstGeom prst="rect">
            <a:avLst/>
          </a:prstGeom>
          <a:noFill/>
          <a:ln>
            <a:noFill/>
          </a:ln>
        </p:spPr>
      </p:pic>
      <p:sp>
        <p:nvSpPr>
          <p:cNvPr id="2" name="TextBox 1"/>
          <p:cNvSpPr txBox="1"/>
          <p:nvPr/>
        </p:nvSpPr>
        <p:spPr>
          <a:xfrm>
            <a:off x="7371184" y="1129229"/>
            <a:ext cx="923730" cy="461665"/>
          </a:xfrm>
          <a:prstGeom prst="rect">
            <a:avLst/>
          </a:prstGeom>
          <a:noFill/>
        </p:spPr>
        <p:txBody>
          <a:bodyPr wrap="square" rtlCol="0">
            <a:spAutoFit/>
          </a:bodyPr>
          <a:lstStyle/>
          <a:p>
            <a:r>
              <a:rPr lang="en-GB" sz="1200" dirty="0" smtClean="0">
                <a:solidFill>
                  <a:schemeClr val="bg1"/>
                </a:solidFill>
                <a:latin typeface="Univers" panose="020B0604020202020204"/>
              </a:rPr>
              <a:t>Top 1% of people</a:t>
            </a:r>
            <a:endParaRPr lang="en-GB" sz="1200" dirty="0">
              <a:solidFill>
                <a:schemeClr val="bg1"/>
              </a:solidFill>
              <a:latin typeface="Univers" panose="020B0604020202020204"/>
            </a:endParaRPr>
          </a:p>
        </p:txBody>
      </p:sp>
      <p:sp>
        <p:nvSpPr>
          <p:cNvPr id="13" name="TextBox 12"/>
          <p:cNvSpPr txBox="1"/>
          <p:nvPr/>
        </p:nvSpPr>
        <p:spPr>
          <a:xfrm>
            <a:off x="6035665" y="1832135"/>
            <a:ext cx="923730" cy="461665"/>
          </a:xfrm>
          <a:prstGeom prst="rect">
            <a:avLst/>
          </a:prstGeom>
          <a:noFill/>
        </p:spPr>
        <p:txBody>
          <a:bodyPr wrap="square" rtlCol="0">
            <a:spAutoFit/>
          </a:bodyPr>
          <a:lstStyle/>
          <a:p>
            <a:r>
              <a:rPr lang="en-GB" sz="1200" dirty="0" smtClean="0">
                <a:solidFill>
                  <a:schemeClr val="bg1"/>
                </a:solidFill>
                <a:latin typeface="Univers" panose="020B0604020202020204"/>
              </a:rPr>
              <a:t>Top 9% of people</a:t>
            </a:r>
            <a:endParaRPr lang="en-GB" sz="1200" dirty="0">
              <a:solidFill>
                <a:schemeClr val="bg1"/>
              </a:solidFill>
              <a:latin typeface="Univers" panose="020B0604020202020204"/>
            </a:endParaRPr>
          </a:p>
        </p:txBody>
      </p:sp>
      <p:sp>
        <p:nvSpPr>
          <p:cNvPr id="14" name="TextBox 13"/>
          <p:cNvSpPr txBox="1"/>
          <p:nvPr/>
        </p:nvSpPr>
        <p:spPr>
          <a:xfrm>
            <a:off x="6035665" y="474484"/>
            <a:ext cx="923730" cy="461665"/>
          </a:xfrm>
          <a:prstGeom prst="rect">
            <a:avLst/>
          </a:prstGeom>
          <a:noFill/>
        </p:spPr>
        <p:txBody>
          <a:bodyPr wrap="square" rtlCol="0">
            <a:spAutoFit/>
          </a:bodyPr>
          <a:lstStyle/>
          <a:p>
            <a:r>
              <a:rPr lang="en-GB" sz="1200" dirty="0" smtClean="0">
                <a:solidFill>
                  <a:schemeClr val="bg1"/>
                </a:solidFill>
                <a:latin typeface="Univers" panose="020B0604020202020204"/>
              </a:rPr>
              <a:t>Top 27% of people</a:t>
            </a:r>
            <a:endParaRPr lang="en-GB" sz="1200" dirty="0">
              <a:solidFill>
                <a:schemeClr val="bg1"/>
              </a:solidFill>
              <a:latin typeface="Univers" panose="020B0604020202020204"/>
            </a:endParaRPr>
          </a:p>
        </p:txBody>
      </p:sp>
      <p:sp>
        <p:nvSpPr>
          <p:cNvPr id="15" name="TextBox 14"/>
          <p:cNvSpPr txBox="1"/>
          <p:nvPr/>
        </p:nvSpPr>
        <p:spPr>
          <a:xfrm>
            <a:off x="8118925" y="56531"/>
            <a:ext cx="923730" cy="461665"/>
          </a:xfrm>
          <a:prstGeom prst="rect">
            <a:avLst/>
          </a:prstGeom>
          <a:noFill/>
          <a:ln>
            <a:solidFill>
              <a:srgbClr val="00B0F0"/>
            </a:solidFill>
          </a:ln>
        </p:spPr>
        <p:txBody>
          <a:bodyPr wrap="square" rtlCol="0">
            <a:spAutoFit/>
          </a:bodyPr>
          <a:lstStyle/>
          <a:p>
            <a:r>
              <a:rPr lang="en-GB" sz="1200" dirty="0" smtClean="0">
                <a:solidFill>
                  <a:schemeClr val="bg2"/>
                </a:solidFill>
                <a:latin typeface="Univers" panose="020B0604020202020204"/>
              </a:rPr>
              <a:t>64% of people</a:t>
            </a:r>
            <a:endParaRPr lang="en-GB" sz="1200" dirty="0">
              <a:solidFill>
                <a:schemeClr val="bg2"/>
              </a:solidFill>
              <a:latin typeface="Univers" panose="020B0604020202020204"/>
            </a:endParaRPr>
          </a:p>
        </p:txBody>
      </p:sp>
      <p:cxnSp>
        <p:nvCxnSpPr>
          <p:cNvPr id="4" name="Straight Arrow Connector 3"/>
          <p:cNvCxnSpPr>
            <a:stCxn id="15" idx="1"/>
          </p:cNvCxnSpPr>
          <p:nvPr/>
        </p:nvCxnSpPr>
        <p:spPr>
          <a:xfrm flipH="1">
            <a:off x="6959395" y="287363"/>
            <a:ext cx="1159530" cy="0"/>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8490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2"/>
        <p:cNvGrpSpPr/>
        <p:nvPr/>
      </p:nvGrpSpPr>
      <p:grpSpPr>
        <a:xfrm>
          <a:off x="0" y="0"/>
          <a:ext cx="0" cy="0"/>
          <a:chOff x="0" y="0"/>
          <a:chExt cx="0" cy="0"/>
        </a:xfrm>
      </p:grpSpPr>
      <p:pic>
        <p:nvPicPr>
          <p:cNvPr id="3074" name="Picture 2" descr="https://www.irishtimes.com/polopoly_fs/1.2431022.1447604433!/image/image.jpg_gen/derivatives/box_620_330/image.jpg">
            <a:extLst>
              <a:ext uri="{FF2B5EF4-FFF2-40B4-BE49-F238E27FC236}">
                <a16:creationId xmlns:a16="http://schemas.microsoft.com/office/drawing/2014/main" id="{4EB63F42-C554-4708-A64F-51602D4E25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0" b="22845"/>
          <a:stretch/>
        </p:blipFill>
        <p:spPr bwMode="auto">
          <a:xfrm>
            <a:off x="20" y="10"/>
            <a:ext cx="9143980" cy="3500193"/>
          </a:xfrm>
          <a:prstGeom prst="rect">
            <a:avLst/>
          </a:prstGeom>
          <a:noFill/>
          <a:extLst>
            <a:ext uri="{909E8E84-426E-40DD-AFC4-6F175D3DCCD1}">
              <a14:hiddenFill xmlns:a14="http://schemas.microsoft.com/office/drawing/2010/main">
                <a:solidFill>
                  <a:srgbClr val="FFFFFF"/>
                </a:solidFill>
              </a14:hiddenFill>
            </a:ext>
          </a:extLst>
        </p:spPr>
      </p:pic>
      <p:sp>
        <p:nvSpPr>
          <p:cNvPr id="183" name="Google Shape;183;p33"/>
          <p:cNvSpPr txBox="1">
            <a:spLocks noGrp="1"/>
          </p:cNvSpPr>
          <p:nvPr>
            <p:ph type="ctrTitle"/>
          </p:nvPr>
        </p:nvSpPr>
        <p:spPr>
          <a:xfrm>
            <a:off x="2736202" y="2873813"/>
            <a:ext cx="3671596" cy="626390"/>
          </a:xfrm>
          <a:prstGeom prst="rect">
            <a:avLst/>
          </a:prstGeom>
          <a:solidFill>
            <a:srgbClr val="00B0F0"/>
          </a:solidFill>
        </p:spPr>
        <p:txBody>
          <a:bodyPr spcFirstLastPara="1" vert="horz" lIns="91440" tIns="45720" rIns="91440" bIns="45720" rtlCol="0" anchor="ctr" anchorCtr="0">
            <a:normAutofit/>
          </a:bodyPr>
          <a:lstStyle/>
          <a:p>
            <a:pPr marL="0" lvl="0" indent="0" defTabSz="914400">
              <a:spcBef>
                <a:spcPct val="0"/>
              </a:spcBef>
              <a:spcAft>
                <a:spcPts val="0"/>
              </a:spcAft>
            </a:pPr>
            <a:r>
              <a:rPr lang="en-US" sz="3000" b="1" dirty="0">
                <a:solidFill>
                  <a:schemeClr val="bg1"/>
                </a:solidFill>
              </a:rPr>
              <a:t>Where do I fall?</a:t>
            </a:r>
          </a:p>
        </p:txBody>
      </p:sp>
      <p:sp>
        <p:nvSpPr>
          <p:cNvPr id="184" name="Google Shape;184;p33"/>
          <p:cNvSpPr txBox="1">
            <a:spLocks noGrp="1"/>
          </p:cNvSpPr>
          <p:nvPr>
            <p:ph type="subTitle" idx="1"/>
          </p:nvPr>
        </p:nvSpPr>
        <p:spPr>
          <a:xfrm>
            <a:off x="1143000" y="3830532"/>
            <a:ext cx="6858000" cy="1241822"/>
          </a:xfrm>
          <a:prstGeom prst="rect">
            <a:avLst/>
          </a:prstGeom>
        </p:spPr>
        <p:txBody>
          <a:bodyPr spcFirstLastPara="1" vert="horz" lIns="91440" tIns="45720" rIns="91440" bIns="45720" rtlCol="0" anchor="ctr" anchorCtr="0">
            <a:normAutofit/>
          </a:bodyPr>
          <a:lstStyle/>
          <a:p>
            <a:pPr marL="0" lvl="0" indent="0" defTabSz="914400">
              <a:spcBef>
                <a:spcPts val="0"/>
              </a:spcBef>
              <a:spcAft>
                <a:spcPts val="0"/>
              </a:spcAft>
              <a:buClr>
                <a:srgbClr val="000000"/>
              </a:buClr>
              <a:buSzPts val="1100"/>
              <a:buNone/>
            </a:pPr>
            <a:r>
              <a:rPr lang="en-US" sz="2000" dirty="0">
                <a:solidFill>
                  <a:srgbClr val="000000"/>
                </a:solidFill>
                <a:latin typeface="Univers" panose="020B0604020202020204"/>
                <a:sym typeface="Open Sans"/>
              </a:rPr>
              <a:t>Am I part of the global 1</a:t>
            </a:r>
            <a:r>
              <a:rPr lang="en-US" sz="2000" dirty="0" smtClean="0">
                <a:solidFill>
                  <a:srgbClr val="000000"/>
                </a:solidFill>
                <a:latin typeface="Univers" panose="020B0604020202020204"/>
                <a:sym typeface="Open Sans"/>
              </a:rPr>
              <a:t>%? </a:t>
            </a:r>
          </a:p>
          <a:p>
            <a:pPr marL="0" lvl="0" indent="0" defTabSz="914400">
              <a:spcBef>
                <a:spcPts val="0"/>
              </a:spcBef>
              <a:spcAft>
                <a:spcPts val="0"/>
              </a:spcAft>
              <a:buClr>
                <a:srgbClr val="000000"/>
              </a:buClr>
              <a:buSzPts val="1100"/>
              <a:buNone/>
            </a:pPr>
            <a:endParaRPr lang="en-US" sz="1900" dirty="0">
              <a:solidFill>
                <a:srgbClr val="000000"/>
              </a:solidFill>
              <a:latin typeface="Univers" panose="020B0604020202020204"/>
              <a:sym typeface="Open Sans"/>
            </a:endParaRPr>
          </a:p>
          <a:p>
            <a:pPr marL="0" lvl="0" indent="0" defTabSz="914400">
              <a:spcBef>
                <a:spcPts val="0"/>
              </a:spcBef>
              <a:spcAft>
                <a:spcPts val="0"/>
              </a:spcAft>
              <a:buClr>
                <a:srgbClr val="000000"/>
              </a:buClr>
              <a:buSzPts val="1100"/>
              <a:buNone/>
            </a:pPr>
            <a:r>
              <a:rPr lang="en-US" sz="1900" dirty="0">
                <a:solidFill>
                  <a:srgbClr val="000000"/>
                </a:solidFill>
                <a:latin typeface="Univers" panose="020B0604020202020204"/>
                <a:sym typeface="Open Sans"/>
              </a:rPr>
              <a:t>T</a:t>
            </a:r>
            <a:r>
              <a:rPr lang="en-US" sz="1900" dirty="0" smtClean="0">
                <a:solidFill>
                  <a:srgbClr val="000000"/>
                </a:solidFill>
                <a:latin typeface="Univers" panose="020B0604020202020204"/>
                <a:sym typeface="Open Sans"/>
              </a:rPr>
              <a:t>ake </a:t>
            </a:r>
            <a:r>
              <a:rPr lang="en-US" sz="1900" dirty="0">
                <a:solidFill>
                  <a:srgbClr val="000000"/>
                </a:solidFill>
                <a:latin typeface="Univers" panose="020B0604020202020204"/>
                <a:sym typeface="Open Sans"/>
              </a:rPr>
              <a:t>out your </a:t>
            </a:r>
            <a:r>
              <a:rPr lang="en-US" sz="1900" dirty="0" smtClean="0">
                <a:solidFill>
                  <a:srgbClr val="000000"/>
                </a:solidFill>
                <a:latin typeface="Univers" panose="020B0604020202020204"/>
                <a:sym typeface="Open Sans"/>
              </a:rPr>
              <a:t>phones, and </a:t>
            </a:r>
            <a:r>
              <a:rPr lang="en-US" sz="1900" dirty="0">
                <a:solidFill>
                  <a:srgbClr val="000000"/>
                </a:solidFill>
                <a:latin typeface="Univers" panose="020B0604020202020204"/>
                <a:sym typeface="Open Sans"/>
              </a:rPr>
              <a:t>go</a:t>
            </a:r>
            <a:r>
              <a:rPr lang="en-US" sz="1900" dirty="0">
                <a:latin typeface="Univers" panose="020B0604020202020204"/>
                <a:sym typeface="Open Sans"/>
              </a:rPr>
              <a:t> to </a:t>
            </a:r>
            <a:r>
              <a:rPr lang="en-US" sz="1900" dirty="0">
                <a:solidFill>
                  <a:srgbClr val="00B0F0"/>
                </a:solidFill>
                <a:latin typeface="Univers" panose="020B0604020202020204"/>
                <a:sym typeface="Open Sans"/>
              </a:rPr>
              <a:t>givingwhatwecan.org </a:t>
            </a:r>
            <a:r>
              <a:rPr lang="en-US" sz="1900" dirty="0">
                <a:solidFill>
                  <a:srgbClr val="000000"/>
                </a:solidFill>
                <a:latin typeface="Univers" panose="020B0604020202020204"/>
                <a:sym typeface="Open Sans"/>
              </a:rPr>
              <a:t>and take a guess of what your family earns and owns. </a:t>
            </a:r>
          </a:p>
          <a:p>
            <a:pPr marL="0" lvl="0" indent="-228600" defTabSz="914400">
              <a:spcBef>
                <a:spcPts val="0"/>
              </a:spcBef>
              <a:spcAft>
                <a:spcPts val="1600"/>
              </a:spcAft>
              <a:buFont typeface="Arial" panose="020B0604020202020204" pitchFamily="34" charset="0"/>
              <a:buChar char="•"/>
            </a:pPr>
            <a:endParaRPr lang="en-US" sz="1400" dirty="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499C11-27BC-435B-8B37-ECD802F4EB25}"/>
              </a:ext>
            </a:extLst>
          </p:cNvPr>
          <p:cNvSpPr txBox="1"/>
          <p:nvPr/>
        </p:nvSpPr>
        <p:spPr>
          <a:xfrm>
            <a:off x="0" y="412929"/>
            <a:ext cx="6118789" cy="523220"/>
          </a:xfrm>
          <a:prstGeom prst="rect">
            <a:avLst/>
          </a:prstGeom>
          <a:solidFill>
            <a:srgbClr val="00B0F0"/>
          </a:solidFill>
        </p:spPr>
        <p:txBody>
          <a:bodyPr wrap="square" rtlCol="0">
            <a:spAutoFit/>
          </a:bodyPr>
          <a:lstStyle/>
          <a:p>
            <a:r>
              <a:rPr lang="en-IE" sz="2800" b="1" dirty="0"/>
              <a:t>LIFE-LONG </a:t>
            </a:r>
            <a:r>
              <a:rPr lang="en-IE" sz="2800" b="1" dirty="0" smtClean="0"/>
              <a:t>CONSEQUENCES</a:t>
            </a:r>
            <a:endParaRPr lang="en-US" sz="2800" dirty="0"/>
          </a:p>
        </p:txBody>
      </p:sp>
      <p:sp>
        <p:nvSpPr>
          <p:cNvPr id="2" name="Rectangle 1"/>
          <p:cNvSpPr/>
          <p:nvPr/>
        </p:nvSpPr>
        <p:spPr>
          <a:xfrm>
            <a:off x="255012" y="1129229"/>
            <a:ext cx="4444738" cy="3416320"/>
          </a:xfrm>
          <a:prstGeom prst="rect">
            <a:avLst/>
          </a:prstGeom>
        </p:spPr>
        <p:txBody>
          <a:bodyPr wrap="square">
            <a:spAutoFit/>
          </a:bodyPr>
          <a:lstStyle/>
          <a:p>
            <a:pPr marL="431800" lvl="0" indent="-285750">
              <a:buSzPts val="1300"/>
              <a:buFont typeface="Arial" panose="020B0604020202020204" pitchFamily="34" charset="0"/>
              <a:buChar char="•"/>
            </a:pPr>
            <a:r>
              <a:rPr lang="en-US" sz="1800" dirty="0">
                <a:latin typeface="Univers"/>
              </a:rPr>
              <a:t>1% of the global population collected 82% of the wealth from 2018, leaving 18% for the remaining 99%</a:t>
            </a:r>
            <a:br>
              <a:rPr lang="en-US" sz="1800" dirty="0">
                <a:latin typeface="Univers"/>
              </a:rPr>
            </a:br>
            <a:endParaRPr lang="en-US" sz="1800" dirty="0">
              <a:latin typeface="Univers"/>
            </a:endParaRPr>
          </a:p>
          <a:p>
            <a:pPr marL="431800" lvl="0" indent="-285750">
              <a:buSzPts val="1300"/>
              <a:buFont typeface="Arial" panose="020B0604020202020204" pitchFamily="34" charset="0"/>
              <a:buChar char="•"/>
            </a:pPr>
            <a:r>
              <a:rPr lang="en-US" sz="1800" dirty="0">
                <a:latin typeface="Univers"/>
              </a:rPr>
              <a:t>8.6% of the world lives in extreme poverty… that’s almost 600 million people.</a:t>
            </a:r>
            <a:br>
              <a:rPr lang="en-US" sz="1800" dirty="0">
                <a:latin typeface="Univers"/>
              </a:rPr>
            </a:br>
            <a:endParaRPr lang="en-US" sz="1800" dirty="0">
              <a:latin typeface="Univers"/>
            </a:endParaRPr>
          </a:p>
          <a:p>
            <a:pPr marL="431800" lvl="0" indent="-285750">
              <a:buSzPts val="1300"/>
              <a:buFont typeface="Arial" panose="020B0604020202020204" pitchFamily="34" charset="0"/>
              <a:buChar char="•"/>
            </a:pPr>
            <a:r>
              <a:rPr lang="en-US" sz="1800" dirty="0" err="1" smtClean="0">
                <a:latin typeface="Univers"/>
              </a:rPr>
              <a:t>Marginalised</a:t>
            </a:r>
            <a:r>
              <a:rPr lang="en-US" sz="1800" dirty="0" smtClean="0">
                <a:latin typeface="Univers"/>
              </a:rPr>
              <a:t> groups being left behind</a:t>
            </a:r>
            <a:r>
              <a:rPr lang="en-US" sz="1800" dirty="0">
                <a:latin typeface="Univers"/>
              </a:rPr>
              <a:t/>
            </a:r>
            <a:br>
              <a:rPr lang="en-US" sz="1800" dirty="0">
                <a:latin typeface="Univers"/>
              </a:rPr>
            </a:br>
            <a:endParaRPr lang="en-US" sz="1800" dirty="0">
              <a:latin typeface="Univers"/>
            </a:endParaRPr>
          </a:p>
          <a:p>
            <a:pPr marL="431800" lvl="0" indent="-285750">
              <a:buSzPts val="1300"/>
              <a:buFont typeface="Arial" panose="020B0604020202020204" pitchFamily="34" charset="0"/>
              <a:buChar char="•"/>
            </a:pPr>
            <a:r>
              <a:rPr lang="en-US" sz="1800" dirty="0">
                <a:latin typeface="Univers"/>
              </a:rPr>
              <a:t>Children receive </a:t>
            </a:r>
            <a:r>
              <a:rPr lang="en-US" sz="1800" dirty="0" smtClean="0">
                <a:latin typeface="Univers"/>
              </a:rPr>
              <a:t>less – </a:t>
            </a:r>
            <a:r>
              <a:rPr lang="en-US" sz="1800" b="1" dirty="0" smtClean="0">
                <a:latin typeface="Univers"/>
              </a:rPr>
              <a:t>the cycle </a:t>
            </a:r>
            <a:r>
              <a:rPr lang="en-US" sz="1800" b="1" dirty="0">
                <a:latin typeface="Univers"/>
              </a:rPr>
              <a:t>of </a:t>
            </a:r>
            <a:r>
              <a:rPr lang="en-US" sz="1800" b="1" dirty="0" smtClean="0">
                <a:latin typeface="Univers"/>
              </a:rPr>
              <a:t>poverty</a:t>
            </a:r>
            <a:endParaRPr lang="en-US" sz="1800" b="1" dirty="0">
              <a:latin typeface="Univers"/>
            </a:endParaRPr>
          </a:p>
        </p:txBody>
      </p:sp>
      <p:pic>
        <p:nvPicPr>
          <p:cNvPr id="4" name="Google Shape;250;p39"/>
          <p:cNvPicPr preferRelativeResize="0"/>
          <p:nvPr/>
        </p:nvPicPr>
        <p:blipFill>
          <a:blip r:embed="rId3">
            <a:alphaModFix/>
          </a:blip>
          <a:stretch>
            <a:fillRect/>
          </a:stretch>
        </p:blipFill>
        <p:spPr>
          <a:xfrm>
            <a:off x="6084026" y="936149"/>
            <a:ext cx="3009600" cy="2005898"/>
          </a:xfrm>
          <a:prstGeom prst="rect">
            <a:avLst/>
          </a:prstGeom>
          <a:noFill/>
          <a:ln>
            <a:noFill/>
          </a:ln>
        </p:spPr>
      </p:pic>
      <p:pic>
        <p:nvPicPr>
          <p:cNvPr id="5" name="Google Shape;251;p39"/>
          <p:cNvPicPr preferRelativeResize="0"/>
          <p:nvPr/>
        </p:nvPicPr>
        <p:blipFill rotWithShape="1">
          <a:blip r:embed="rId4">
            <a:alphaModFix/>
          </a:blip>
          <a:srcRect/>
          <a:stretch/>
        </p:blipFill>
        <p:spPr>
          <a:xfrm>
            <a:off x="5161175" y="2807420"/>
            <a:ext cx="3228525" cy="2150125"/>
          </a:xfrm>
          <a:prstGeom prst="rect">
            <a:avLst/>
          </a:prstGeom>
          <a:noFill/>
          <a:ln>
            <a:noFill/>
          </a:ln>
        </p:spPr>
      </p:pic>
    </p:spTree>
    <p:extLst>
      <p:ext uri="{BB962C8B-B14F-4D97-AF65-F5344CB8AC3E}">
        <p14:creationId xmlns:p14="http://schemas.microsoft.com/office/powerpoint/2010/main" val="3725695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4"/>
        <p:cNvGrpSpPr/>
        <p:nvPr/>
      </p:nvGrpSpPr>
      <p:grpSpPr>
        <a:xfrm>
          <a:off x="0" y="0"/>
          <a:ext cx="0" cy="0"/>
          <a:chOff x="0" y="0"/>
          <a:chExt cx="0" cy="0"/>
        </a:xfrm>
      </p:grpSpPr>
      <p:pic>
        <p:nvPicPr>
          <p:cNvPr id="217" name="Google Shape;217;p37"/>
          <p:cNvPicPr preferRelativeResize="0"/>
          <p:nvPr/>
        </p:nvPicPr>
        <p:blipFill>
          <a:blip r:embed="rId3">
            <a:alphaModFix/>
          </a:blip>
          <a:stretch>
            <a:fillRect/>
          </a:stretch>
        </p:blipFill>
        <p:spPr>
          <a:xfrm>
            <a:off x="5192523" y="12"/>
            <a:ext cx="3951477" cy="5143488"/>
          </a:xfrm>
          <a:prstGeom prst="rect">
            <a:avLst/>
          </a:prstGeom>
          <a:noFill/>
          <a:ln>
            <a:noFill/>
          </a:ln>
        </p:spPr>
      </p:pic>
      <p:sp>
        <p:nvSpPr>
          <p:cNvPr id="218" name="Google Shape;218;p37"/>
          <p:cNvSpPr txBox="1">
            <a:spLocks noGrp="1"/>
          </p:cNvSpPr>
          <p:nvPr>
            <p:ph type="subTitle" idx="4294967295"/>
          </p:nvPr>
        </p:nvSpPr>
        <p:spPr>
          <a:xfrm>
            <a:off x="612742" y="1385888"/>
            <a:ext cx="4242063" cy="26574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bg2"/>
                </a:solidFill>
                <a:latin typeface="Univers" panose="020B0604020202020204"/>
                <a:ea typeface="Arial"/>
                <a:cs typeface="Arial"/>
                <a:sym typeface="Arial"/>
              </a:rPr>
              <a:t>Which </a:t>
            </a:r>
            <a:r>
              <a:rPr lang="en" sz="2000" dirty="0" smtClean="0">
                <a:solidFill>
                  <a:schemeClr val="bg2"/>
                </a:solidFill>
                <a:latin typeface="Univers" panose="020B0604020202020204"/>
                <a:ea typeface="Arial"/>
                <a:cs typeface="Arial"/>
                <a:sym typeface="Arial"/>
              </a:rPr>
              <a:t>picture represents these concepts:</a:t>
            </a:r>
            <a:endParaRPr sz="2000" dirty="0">
              <a:solidFill>
                <a:schemeClr val="bg2"/>
              </a:solidFill>
              <a:latin typeface="Univers" panose="020B0604020202020204"/>
              <a:ea typeface="Arial"/>
              <a:cs typeface="Arial"/>
              <a:sym typeface="Arial"/>
            </a:endParaRPr>
          </a:p>
          <a:p>
            <a:pPr marL="285750" lvl="0" indent="-285750" algn="l" rtl="0">
              <a:spcBef>
                <a:spcPts val="0"/>
              </a:spcBef>
              <a:spcAft>
                <a:spcPts val="0"/>
              </a:spcAft>
              <a:buFont typeface="Arial" panose="020B0604020202020204" pitchFamily="34" charset="0"/>
              <a:buChar char="•"/>
            </a:pPr>
            <a:endParaRPr sz="2000" dirty="0">
              <a:solidFill>
                <a:schemeClr val="bg2"/>
              </a:solidFill>
              <a:latin typeface="Univers" panose="020B0604020202020204"/>
              <a:ea typeface="Arial"/>
              <a:cs typeface="Arial"/>
              <a:sym typeface="Arial"/>
            </a:endParaRPr>
          </a:p>
          <a:p>
            <a:pPr marL="584200" lvl="0" indent="-457200" algn="l" rtl="0">
              <a:spcBef>
                <a:spcPts val="0"/>
              </a:spcBef>
              <a:spcAft>
                <a:spcPts val="0"/>
              </a:spcAft>
              <a:buClrTx/>
              <a:buSzPts val="1600"/>
              <a:buFont typeface="Arial" panose="020B0604020202020204" pitchFamily="34" charset="0"/>
              <a:buChar char="•"/>
            </a:pPr>
            <a:r>
              <a:rPr lang="en" sz="2000" dirty="0">
                <a:solidFill>
                  <a:schemeClr val="bg2"/>
                </a:solidFill>
                <a:latin typeface="Univers" panose="020B0604020202020204"/>
                <a:ea typeface="Arial"/>
                <a:cs typeface="Arial"/>
                <a:sym typeface="Arial"/>
              </a:rPr>
              <a:t>Equity</a:t>
            </a:r>
            <a:endParaRPr sz="2000" dirty="0">
              <a:solidFill>
                <a:schemeClr val="bg2"/>
              </a:solidFill>
              <a:latin typeface="Univers" panose="020B0604020202020204"/>
              <a:ea typeface="Arial"/>
              <a:cs typeface="Arial"/>
              <a:sym typeface="Arial"/>
            </a:endParaRPr>
          </a:p>
          <a:p>
            <a:pPr marL="584200" lvl="0" indent="-457200" algn="l" rtl="0">
              <a:spcBef>
                <a:spcPts val="0"/>
              </a:spcBef>
              <a:spcAft>
                <a:spcPts val="0"/>
              </a:spcAft>
              <a:buClrTx/>
              <a:buSzPts val="1600"/>
              <a:buFont typeface="Arial" panose="020B0604020202020204" pitchFamily="34" charset="0"/>
              <a:buChar char="•"/>
            </a:pPr>
            <a:r>
              <a:rPr lang="en" sz="2000" dirty="0">
                <a:solidFill>
                  <a:schemeClr val="bg2"/>
                </a:solidFill>
                <a:latin typeface="Univers" panose="020B0604020202020204"/>
                <a:ea typeface="Arial"/>
                <a:cs typeface="Arial"/>
                <a:sym typeface="Arial"/>
              </a:rPr>
              <a:t>Reality</a:t>
            </a:r>
            <a:endParaRPr sz="2000" dirty="0">
              <a:solidFill>
                <a:schemeClr val="bg2"/>
              </a:solidFill>
              <a:latin typeface="Univers" panose="020B0604020202020204"/>
              <a:ea typeface="Arial"/>
              <a:cs typeface="Arial"/>
              <a:sym typeface="Arial"/>
            </a:endParaRPr>
          </a:p>
          <a:p>
            <a:pPr marL="584200" lvl="0" indent="-457200" algn="l" rtl="0">
              <a:spcBef>
                <a:spcPts val="0"/>
              </a:spcBef>
              <a:spcAft>
                <a:spcPts val="0"/>
              </a:spcAft>
              <a:buClrTx/>
              <a:buSzPts val="1600"/>
              <a:buFont typeface="Arial" panose="020B0604020202020204" pitchFamily="34" charset="0"/>
              <a:buChar char="•"/>
            </a:pPr>
            <a:r>
              <a:rPr lang="en" sz="2000" dirty="0">
                <a:solidFill>
                  <a:schemeClr val="bg2"/>
                </a:solidFill>
                <a:latin typeface="Univers" panose="020B0604020202020204"/>
                <a:ea typeface="Arial"/>
                <a:cs typeface="Arial"/>
                <a:sym typeface="Arial"/>
              </a:rPr>
              <a:t>Liberation</a:t>
            </a:r>
            <a:endParaRPr sz="2000" dirty="0">
              <a:solidFill>
                <a:schemeClr val="bg2"/>
              </a:solidFill>
              <a:latin typeface="Univers" panose="020B0604020202020204"/>
              <a:ea typeface="Arial"/>
              <a:cs typeface="Arial"/>
              <a:sym typeface="Arial"/>
            </a:endParaRPr>
          </a:p>
          <a:p>
            <a:pPr marL="584200" lvl="0" indent="-457200" algn="l" rtl="0">
              <a:spcBef>
                <a:spcPts val="0"/>
              </a:spcBef>
              <a:spcAft>
                <a:spcPts val="0"/>
              </a:spcAft>
              <a:buClrTx/>
              <a:buSzPts val="1600"/>
              <a:buFont typeface="Arial" panose="020B0604020202020204" pitchFamily="34" charset="0"/>
              <a:buChar char="•"/>
            </a:pPr>
            <a:r>
              <a:rPr lang="en" sz="2000" dirty="0">
                <a:solidFill>
                  <a:schemeClr val="bg2"/>
                </a:solidFill>
                <a:latin typeface="Univers" panose="020B0604020202020204"/>
                <a:ea typeface="Arial"/>
                <a:cs typeface="Arial"/>
                <a:sym typeface="Arial"/>
              </a:rPr>
              <a:t>Equality</a:t>
            </a:r>
            <a:endParaRPr sz="2000" dirty="0">
              <a:solidFill>
                <a:schemeClr val="bg2"/>
              </a:solidFill>
              <a:latin typeface="Univers" panose="020B0604020202020204"/>
              <a:ea typeface="Arial"/>
              <a:cs typeface="Arial"/>
              <a:sym typeface="Arial"/>
            </a:endParaRPr>
          </a:p>
        </p:txBody>
      </p:sp>
      <p:sp>
        <p:nvSpPr>
          <p:cNvPr id="219" name="Google Shape;219;p37"/>
          <p:cNvSpPr/>
          <p:nvPr/>
        </p:nvSpPr>
        <p:spPr>
          <a:xfrm>
            <a:off x="5702761" y="2271928"/>
            <a:ext cx="1107942" cy="16946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7"/>
          <p:cNvSpPr/>
          <p:nvPr/>
        </p:nvSpPr>
        <p:spPr>
          <a:xfrm>
            <a:off x="7516704" y="2284541"/>
            <a:ext cx="1148024" cy="16315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7"/>
          <p:cNvSpPr/>
          <p:nvPr/>
        </p:nvSpPr>
        <p:spPr>
          <a:xfrm>
            <a:off x="5641161" y="4937760"/>
            <a:ext cx="1006200" cy="161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7"/>
          <p:cNvSpPr/>
          <p:nvPr/>
        </p:nvSpPr>
        <p:spPr>
          <a:xfrm>
            <a:off x="7518505" y="4885355"/>
            <a:ext cx="1284959" cy="159609"/>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7"/>
          <p:cNvSpPr txBox="1"/>
          <p:nvPr/>
        </p:nvSpPr>
        <p:spPr>
          <a:xfrm>
            <a:off x="5210742" y="217160"/>
            <a:ext cx="4122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highlight>
                  <a:srgbClr val="FFFFFF"/>
                </a:highlight>
                <a:latin typeface="Univers" panose="020B0604020202020204" charset="0"/>
              </a:rPr>
              <a:t>A</a:t>
            </a:r>
            <a:endParaRPr sz="2000" b="1" dirty="0">
              <a:highlight>
                <a:srgbClr val="FFFFFF"/>
              </a:highlight>
              <a:latin typeface="Univers" panose="020B0604020202020204" charset="0"/>
            </a:endParaRPr>
          </a:p>
        </p:txBody>
      </p:sp>
      <p:sp>
        <p:nvSpPr>
          <p:cNvPr id="224" name="Google Shape;224;p37"/>
          <p:cNvSpPr txBox="1"/>
          <p:nvPr/>
        </p:nvSpPr>
        <p:spPr>
          <a:xfrm>
            <a:off x="7168261" y="217160"/>
            <a:ext cx="4122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smtClean="0">
                <a:highlight>
                  <a:srgbClr val="FFFFFF"/>
                </a:highlight>
                <a:latin typeface="Univers" panose="020B0604020202020204" charset="0"/>
              </a:rPr>
              <a:t>B</a:t>
            </a:r>
            <a:endParaRPr dirty="0"/>
          </a:p>
        </p:txBody>
      </p:sp>
      <p:sp>
        <p:nvSpPr>
          <p:cNvPr id="225" name="Google Shape;225;p37"/>
          <p:cNvSpPr txBox="1"/>
          <p:nvPr/>
        </p:nvSpPr>
        <p:spPr>
          <a:xfrm>
            <a:off x="5228961" y="2601655"/>
            <a:ext cx="4122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smtClean="0">
                <a:highlight>
                  <a:srgbClr val="FFFFFF"/>
                </a:highlight>
                <a:latin typeface="Univers" panose="020B0604020202020204" charset="0"/>
              </a:rPr>
              <a:t>C</a:t>
            </a:r>
            <a:endParaRPr dirty="0">
              <a:latin typeface="Univers" panose="020B0604020202020204" charset="0"/>
            </a:endParaRPr>
          </a:p>
        </p:txBody>
      </p:sp>
      <p:sp>
        <p:nvSpPr>
          <p:cNvPr id="226" name="Google Shape;226;p37"/>
          <p:cNvSpPr txBox="1"/>
          <p:nvPr/>
        </p:nvSpPr>
        <p:spPr>
          <a:xfrm>
            <a:off x="7186480" y="2581542"/>
            <a:ext cx="4122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smtClean="0">
                <a:highlight>
                  <a:srgbClr val="FFFFFF"/>
                </a:highlight>
                <a:latin typeface="Univers" panose="020B0604020202020204" charset="0"/>
              </a:rPr>
              <a:t>D</a:t>
            </a:r>
            <a:endParaRPr sz="2000" b="1" dirty="0">
              <a:highlight>
                <a:srgbClr val="FFFFFF"/>
              </a:highlight>
              <a:latin typeface="Univers" panose="020B0604020202020204" charset="0"/>
            </a:endParaRPr>
          </a:p>
        </p:txBody>
      </p:sp>
      <p:sp>
        <p:nvSpPr>
          <p:cNvPr id="15" name="TextBox 14">
            <a:extLst>
              <a:ext uri="{FF2B5EF4-FFF2-40B4-BE49-F238E27FC236}">
                <a16:creationId xmlns:a16="http://schemas.microsoft.com/office/drawing/2014/main" id="{31499C11-27BC-435B-8B37-ECD802F4EB25}"/>
              </a:ext>
            </a:extLst>
          </p:cNvPr>
          <p:cNvSpPr txBox="1"/>
          <p:nvPr/>
        </p:nvSpPr>
        <p:spPr>
          <a:xfrm>
            <a:off x="1" y="412929"/>
            <a:ext cx="4270342" cy="523220"/>
          </a:xfrm>
          <a:prstGeom prst="rect">
            <a:avLst/>
          </a:prstGeom>
          <a:solidFill>
            <a:srgbClr val="00B0F0"/>
          </a:solidFill>
        </p:spPr>
        <p:txBody>
          <a:bodyPr wrap="square" rtlCol="0">
            <a:spAutoFit/>
          </a:bodyPr>
          <a:lstStyle/>
          <a:p>
            <a:r>
              <a:rPr lang="en-IE" sz="2800" b="1" dirty="0" smtClean="0"/>
              <a:t>WHAT DO YOU THINK?</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19"/>
                                        </p:tgtEl>
                                      </p:cBhvr>
                                    </p:animEffect>
                                    <p:set>
                                      <p:cBhvr>
                                        <p:cTn id="7" dur="1" fill="hold">
                                          <p:stCondLst>
                                            <p:cond delay="1000"/>
                                          </p:stCondLst>
                                        </p:cTn>
                                        <p:tgtEl>
                                          <p:spTgt spid="2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20"/>
                                        </p:tgtEl>
                                      </p:cBhvr>
                                    </p:animEffect>
                                    <p:set>
                                      <p:cBhvr>
                                        <p:cTn id="10" dur="1" fill="hold">
                                          <p:stCondLst>
                                            <p:cond delay="1000"/>
                                          </p:stCondLst>
                                        </p:cTn>
                                        <p:tgtEl>
                                          <p:spTgt spid="22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21"/>
                                        </p:tgtEl>
                                      </p:cBhvr>
                                    </p:animEffect>
                                    <p:set>
                                      <p:cBhvr>
                                        <p:cTn id="13" dur="1" fill="hold">
                                          <p:stCondLst>
                                            <p:cond delay="1000"/>
                                          </p:stCondLst>
                                        </p:cTn>
                                        <p:tgtEl>
                                          <p:spTgt spid="22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22"/>
                                        </p:tgtEl>
                                      </p:cBhvr>
                                    </p:animEffect>
                                    <p:set>
                                      <p:cBhvr>
                                        <p:cTn id="16" dur="1" fill="hold">
                                          <p:stCondLst>
                                            <p:cond delay="1000"/>
                                          </p:stCondLst>
                                        </p:cTn>
                                        <p:tgtEl>
                                          <p:spTgt spid="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f2b1fa9-6155-42a0-939e-77327d739dee">
      <UserInfo>
        <DisplayName>Danny Smits</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7754E0635435469BC05ED0011C52AB" ma:contentTypeVersion="11" ma:contentTypeDescription="Create a new document." ma:contentTypeScope="" ma:versionID="29b85ded421ee1d997238f93fc161d90">
  <xsd:schema xmlns:xsd="http://www.w3.org/2001/XMLSchema" xmlns:xs="http://www.w3.org/2001/XMLSchema" xmlns:p="http://schemas.microsoft.com/office/2006/metadata/properties" xmlns:ns2="f146cff5-8d07-4361-a082-4e16c196f8ce" xmlns:ns3="2f2b1fa9-6155-42a0-939e-77327d739dee" targetNamespace="http://schemas.microsoft.com/office/2006/metadata/properties" ma:root="true" ma:fieldsID="31519a1e5f65cb31f9b8e9049c9f8f36" ns2:_="" ns3:_="">
    <xsd:import namespace="f146cff5-8d07-4361-a082-4e16c196f8ce"/>
    <xsd:import namespace="2f2b1fa9-6155-42a0-939e-77327d739de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cff5-8d07-4361-a082-4e16c196f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b1fa9-6155-42a0-939e-77327d739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3384FA-2989-425E-A16A-5F963844775A}">
  <ds:schemaRefs>
    <ds:schemaRef ds:uri="http://schemas.microsoft.com/sharepoint/v3/contenttype/forms"/>
  </ds:schemaRefs>
</ds:datastoreItem>
</file>

<file path=customXml/itemProps2.xml><?xml version="1.0" encoding="utf-8"?>
<ds:datastoreItem xmlns:ds="http://schemas.openxmlformats.org/officeDocument/2006/customXml" ds:itemID="{6472A245-FB9E-47CE-B969-94FBC3339755}">
  <ds:schemaRefs>
    <ds:schemaRef ds:uri="http://schemas.microsoft.com/office/2006/documentManagement/types"/>
    <ds:schemaRef ds:uri="http://schemas.microsoft.com/office/2006/metadata/properties"/>
    <ds:schemaRef ds:uri="http://purl.org/dc/terms/"/>
    <ds:schemaRef ds:uri="http://purl.org/dc/dcmitype/"/>
    <ds:schemaRef ds:uri="http://schemas.microsoft.com/office/infopath/2007/PartnerControls"/>
    <ds:schemaRef ds:uri="http://schemas.openxmlformats.org/package/2006/metadata/core-properties"/>
    <ds:schemaRef ds:uri="2f2b1fa9-6155-42a0-939e-77327d739dee"/>
    <ds:schemaRef ds:uri="f146cff5-8d07-4361-a082-4e16c196f8ce"/>
    <ds:schemaRef ds:uri="http://www.w3.org/XML/1998/namespace"/>
    <ds:schemaRef ds:uri="http://purl.org/dc/elements/1.1/"/>
  </ds:schemaRefs>
</ds:datastoreItem>
</file>

<file path=customXml/itemProps3.xml><?xml version="1.0" encoding="utf-8"?>
<ds:datastoreItem xmlns:ds="http://schemas.openxmlformats.org/officeDocument/2006/customXml" ds:itemID="{AF633E31-A121-4E6B-B532-6F0CCAA8BB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46cff5-8d07-4361-a082-4e16c196f8ce"/>
    <ds:schemaRef ds:uri="2f2b1fa9-6155-42a0-939e-77327d739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200</TotalTime>
  <Words>1214</Words>
  <Application>Microsoft Office PowerPoint</Application>
  <PresentationFormat>On-screen Show (16:9)</PresentationFormat>
  <Paragraphs>168</Paragraphs>
  <Slides>14</Slides>
  <Notes>13</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Calibri</vt:lpstr>
      <vt:lpstr>Raleway</vt:lpstr>
      <vt:lpstr>Lato</vt:lpstr>
      <vt:lpstr>Segoe UI</vt:lpstr>
      <vt:lpstr>Open Sans</vt:lpstr>
      <vt:lpstr>Univers</vt:lpstr>
      <vt:lpstr>Times New Roman</vt:lpstr>
      <vt:lpstr>Arial</vt:lpstr>
      <vt:lpstr>Calibri Light</vt:lpstr>
      <vt:lpstr>Streamline</vt:lpstr>
      <vt:lpstr>Office Theme</vt:lpstr>
      <vt:lpstr>PowerPoint Presentation</vt:lpstr>
      <vt:lpstr>PowerPoint Presentation</vt:lpstr>
      <vt:lpstr>PowerPoint Presentation</vt:lpstr>
      <vt:lpstr>PowerPoint Presentation</vt:lpstr>
      <vt:lpstr>PowerPoint Presentation</vt:lpstr>
      <vt:lpstr>PowerPoint Presentation</vt:lpstr>
      <vt:lpstr>Where do I fall?</vt:lpstr>
      <vt:lpstr>PowerPoint Presentation</vt:lpstr>
      <vt:lpstr>PowerPoint Presentation</vt:lpstr>
      <vt:lpstr>PowerPoint Presentation</vt:lpstr>
      <vt:lpstr>PowerPoint Presentation</vt:lpstr>
      <vt:lpstr>PowerPoint Presentation</vt:lpstr>
      <vt:lpstr>PowerPoint Presentation</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Parry</dc:creator>
  <cp:lastModifiedBy>Danny Smits</cp:lastModifiedBy>
  <cp:revision>29</cp:revision>
  <dcterms:created xsi:type="dcterms:W3CDTF">2019-02-07T17:54:33Z</dcterms:created>
  <dcterms:modified xsi:type="dcterms:W3CDTF">2020-06-30T16:12:17Z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632">
    <vt:lpwstr>3</vt:lpwstr>
  </property>
  <property fmtid="{D5CDD505-2E9C-101B-9397-08002B2CF9AE}" pid="3" name="AuthorIds_UIVersion_8704">
    <vt:lpwstr>3</vt:lpwstr>
  </property>
  <property fmtid="{D5CDD505-2E9C-101B-9397-08002B2CF9AE}" pid="4" name="AuthorIds_UIVersion_512">
    <vt:lpwstr>3</vt:lpwstr>
  </property>
  <property fmtid="{D5CDD505-2E9C-101B-9397-08002B2CF9AE}" pid="5" name="AuthorIds_UIVersion_2560">
    <vt:lpwstr>3</vt:lpwstr>
  </property>
  <property fmtid="{D5CDD505-2E9C-101B-9397-08002B2CF9AE}" pid="6" name="AuthorIds_UIVersion_2048">
    <vt:lpwstr>3</vt:lpwstr>
  </property>
  <property fmtid="{D5CDD505-2E9C-101B-9397-08002B2CF9AE}" pid="7" name="AuthorIds_UIVersion_7680">
    <vt:lpwstr>3</vt:lpwstr>
  </property>
  <property fmtid="{D5CDD505-2E9C-101B-9397-08002B2CF9AE}" pid="8" name="AuthorIds_UIVersion_3584">
    <vt:lpwstr>3</vt:lpwstr>
  </property>
  <property fmtid="{D5CDD505-2E9C-101B-9397-08002B2CF9AE}" pid="9" name="AuthorIds_UIVersion_7168">
    <vt:lpwstr>3</vt:lpwstr>
  </property>
  <property fmtid="{D5CDD505-2E9C-101B-9397-08002B2CF9AE}" pid="10" name="AuthorIds_UIVersion_4096">
    <vt:lpwstr>3</vt:lpwstr>
  </property>
  <property fmtid="{D5CDD505-2E9C-101B-9397-08002B2CF9AE}" pid="11" name="AuthorIds_UIVersion_8192">
    <vt:lpwstr>3</vt:lpwstr>
  </property>
  <property fmtid="{D5CDD505-2E9C-101B-9397-08002B2CF9AE}" pid="12" name="ContentTypeId">
    <vt:lpwstr>0x010100897754E0635435469BC05ED0011C52AB</vt:lpwstr>
  </property>
  <property fmtid="{D5CDD505-2E9C-101B-9397-08002B2CF9AE}" pid="13" name="ComplianceAssetId">
    <vt:lpwstr/>
  </property>
  <property fmtid="{D5CDD505-2E9C-101B-9397-08002B2CF9AE}" pid="14" name="AuthorIds_UIVersion_5120">
    <vt:lpwstr>3</vt:lpwstr>
  </property>
  <property fmtid="{D5CDD505-2E9C-101B-9397-08002B2CF9AE}" pid="15" name="AuthorIds_UIVersion_1024">
    <vt:lpwstr>3</vt:lpwstr>
  </property>
  <property fmtid="{D5CDD505-2E9C-101B-9397-08002B2CF9AE}" pid="16" name="AuthorIds_UIVersion_4608">
    <vt:lpwstr>3</vt:lpwstr>
  </property>
  <property fmtid="{D5CDD505-2E9C-101B-9397-08002B2CF9AE}" pid="17" name="AuthorIds_UIVersion_1536">
    <vt:lpwstr>3</vt:lpwstr>
  </property>
  <property fmtid="{D5CDD505-2E9C-101B-9397-08002B2CF9AE}" pid="18" name="AuthorIds_UIVersion_6144">
    <vt:lpwstr>3</vt:lpwstr>
  </property>
  <property fmtid="{D5CDD505-2E9C-101B-9397-08002B2CF9AE}" pid="19" name="AuthorIds_UIVersion_3072">
    <vt:lpwstr>3</vt:lpwstr>
  </property>
  <property fmtid="{D5CDD505-2E9C-101B-9397-08002B2CF9AE}" pid="20" name="AuthorIds_UIVersion_9728">
    <vt:lpwstr>3</vt:lpwstr>
  </property>
</Properties>
</file>